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47"/>
  </p:notesMasterIdLst>
  <p:sldIdLst>
    <p:sldId id="257" r:id="rId2"/>
    <p:sldId id="258" r:id="rId3"/>
    <p:sldId id="287" r:id="rId4"/>
    <p:sldId id="265" r:id="rId5"/>
    <p:sldId id="315" r:id="rId6"/>
    <p:sldId id="305" r:id="rId7"/>
    <p:sldId id="306" r:id="rId8"/>
    <p:sldId id="318" r:id="rId9"/>
    <p:sldId id="308" r:id="rId10"/>
    <p:sldId id="263" r:id="rId11"/>
    <p:sldId id="285" r:id="rId12"/>
    <p:sldId id="309" r:id="rId13"/>
    <p:sldId id="323" r:id="rId14"/>
    <p:sldId id="307" r:id="rId15"/>
    <p:sldId id="313" r:id="rId16"/>
    <p:sldId id="310" r:id="rId17"/>
    <p:sldId id="280" r:id="rId18"/>
    <p:sldId id="319" r:id="rId19"/>
    <p:sldId id="322" r:id="rId20"/>
    <p:sldId id="311" r:id="rId21"/>
    <p:sldId id="284" r:id="rId22"/>
    <p:sldId id="266" r:id="rId23"/>
    <p:sldId id="324" r:id="rId24"/>
    <p:sldId id="296" r:id="rId25"/>
    <p:sldId id="297" r:id="rId26"/>
    <p:sldId id="267" r:id="rId27"/>
    <p:sldId id="274" r:id="rId28"/>
    <p:sldId id="275" r:id="rId29"/>
    <p:sldId id="328" r:id="rId30"/>
    <p:sldId id="278" r:id="rId31"/>
    <p:sldId id="312" r:id="rId32"/>
    <p:sldId id="317" r:id="rId33"/>
    <p:sldId id="320" r:id="rId34"/>
    <p:sldId id="321" r:id="rId35"/>
    <p:sldId id="316" r:id="rId36"/>
    <p:sldId id="314" r:id="rId37"/>
    <p:sldId id="295" r:id="rId38"/>
    <p:sldId id="299" r:id="rId39"/>
    <p:sldId id="300" r:id="rId40"/>
    <p:sldId id="301" r:id="rId41"/>
    <p:sldId id="302" r:id="rId42"/>
    <p:sldId id="303" r:id="rId43"/>
    <p:sldId id="304" r:id="rId44"/>
    <p:sldId id="326" r:id="rId45"/>
    <p:sldId id="32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28FC6-B1EB-45D8-B6D8-BC283F3C7462}" v="2532" dt="2025-06-30T00:41:09.906"/>
    <p1510:client id="{65FBF05E-49A9-A988-1EA9-86224B15D2AD}" v="32" dt="2025-06-29T19:41:25.181"/>
    <p1510:client id="{977D759E-0E50-338E-0FF2-2CFA2D2E7C88}" v="814" dt="2025-06-30T00:31:04.736"/>
    <p1510:client id="{DB15809F-B662-8644-8433-0DE215249FBB}" v="645" dt="2025-06-29T10:17:28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53F6D-F790-4327-9FA8-BD704E8EE0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7B2355-6B74-433C-BEBD-D6947DE41D5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>
              <a:latin typeface="Calibri"/>
              <a:ea typeface="Calibri"/>
              <a:cs typeface="Calibri"/>
            </a:rPr>
            <a:t>Zalety</a:t>
          </a:r>
          <a:endParaRPr lang="en-US" b="1">
            <a:latin typeface="Calibri"/>
            <a:ea typeface="Calibri"/>
            <a:cs typeface="Calibri"/>
          </a:endParaRPr>
        </a:p>
      </dgm:t>
    </dgm:pt>
    <dgm:pt modelId="{30A06F36-78B1-4993-A70F-79901641A80F}" type="parTrans" cxnId="{7766448B-3F94-4AC9-8685-7FD0625B2F90}">
      <dgm:prSet/>
      <dgm:spPr/>
      <dgm:t>
        <a:bodyPr/>
        <a:lstStyle/>
        <a:p>
          <a:endParaRPr lang="en-US"/>
        </a:p>
      </dgm:t>
    </dgm:pt>
    <dgm:pt modelId="{B1210664-C7C2-4C4D-B3F7-121E86EFE1C1}" type="sibTrans" cxnId="{7766448B-3F94-4AC9-8685-7FD0625B2F90}">
      <dgm:prSet/>
      <dgm:spPr/>
      <dgm:t>
        <a:bodyPr/>
        <a:lstStyle/>
        <a:p>
          <a:endParaRPr lang="en-US"/>
        </a:p>
      </dgm:t>
    </dgm:pt>
    <dgm:pt modelId="{ACD79A19-BB74-4556-8D26-167E817A244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pl-PL">
              <a:latin typeface="+mj-lt"/>
              <a:ea typeface="Calibri"/>
              <a:cs typeface="Calibri"/>
            </a:rPr>
            <a:t>Szybkie i proste tworzenie aplikacji za pomocą interfejsu graficznego.</a:t>
          </a:r>
          <a:endParaRPr lang="en-US">
            <a:latin typeface="+mj-lt"/>
          </a:endParaRPr>
        </a:p>
      </dgm:t>
    </dgm:pt>
    <dgm:pt modelId="{22019616-74CB-4A47-90B8-1D4032270E09}" type="parTrans" cxnId="{AF62D085-F4A4-4404-88B0-D70265577C0E}">
      <dgm:prSet/>
      <dgm:spPr/>
      <dgm:t>
        <a:bodyPr/>
        <a:lstStyle/>
        <a:p>
          <a:endParaRPr lang="en-US"/>
        </a:p>
      </dgm:t>
    </dgm:pt>
    <dgm:pt modelId="{609B6725-FB8F-4000-8ED7-EFBF8B3B200F}" type="sibTrans" cxnId="{AF62D085-F4A4-4404-88B0-D70265577C0E}">
      <dgm:prSet/>
      <dgm:spPr/>
      <dgm:t>
        <a:bodyPr/>
        <a:lstStyle/>
        <a:p>
          <a:endParaRPr lang="en-US"/>
        </a:p>
      </dgm:t>
    </dgm:pt>
    <dgm:pt modelId="{B2D8306E-7D8A-4B52-830B-0FF4E10D014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Możliwość wygenerowania kodu </a:t>
          </a:r>
          <a:r>
            <a:rPr lang="pl-PL" err="1"/>
            <a:t>Fluttera</a:t>
          </a:r>
          <a:r>
            <a:rPr lang="pl-PL"/>
            <a:t>.</a:t>
          </a:r>
        </a:p>
      </dgm:t>
    </dgm:pt>
    <dgm:pt modelId="{ED56E6E7-8832-48FF-A96C-A6D08D780BD1}" type="parTrans" cxnId="{BA13E008-443A-4EC1-9C24-4C1C8D0BBFDA}">
      <dgm:prSet/>
      <dgm:spPr/>
      <dgm:t>
        <a:bodyPr/>
        <a:lstStyle/>
        <a:p>
          <a:endParaRPr lang="en-US"/>
        </a:p>
      </dgm:t>
    </dgm:pt>
    <dgm:pt modelId="{BCCF57FA-F240-44C2-9BD4-08CC1BC6E14C}" type="sibTrans" cxnId="{BA13E008-443A-4EC1-9C24-4C1C8D0BBFDA}">
      <dgm:prSet/>
      <dgm:spPr/>
      <dgm:t>
        <a:bodyPr/>
        <a:lstStyle/>
        <a:p>
          <a:endParaRPr lang="en-US"/>
        </a:p>
      </dgm:t>
    </dgm:pt>
    <dgm:pt modelId="{CDCEFDB6-69A9-497A-997D-B8C7128DEF7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Prosta integracja z </a:t>
          </a:r>
          <a:r>
            <a:rPr lang="pl-PL" err="1"/>
            <a:t>Supabase</a:t>
          </a:r>
          <a:r>
            <a:rPr lang="pl-PL"/>
            <a:t>.</a:t>
          </a:r>
        </a:p>
      </dgm:t>
    </dgm:pt>
    <dgm:pt modelId="{8DFA4956-CB51-4DE3-96D9-6A2A5E61C78F}" type="parTrans" cxnId="{240A4AF2-A4A6-4590-BEFA-63BD945D4A0C}">
      <dgm:prSet/>
      <dgm:spPr/>
      <dgm:t>
        <a:bodyPr/>
        <a:lstStyle/>
        <a:p>
          <a:endParaRPr lang="pl-PL"/>
        </a:p>
      </dgm:t>
    </dgm:pt>
    <dgm:pt modelId="{DCCC38B4-1C56-4B62-A4DE-702368C15933}" type="sibTrans" cxnId="{240A4AF2-A4A6-4590-BEFA-63BD945D4A0C}">
      <dgm:prSet/>
      <dgm:spPr/>
      <dgm:t>
        <a:bodyPr/>
        <a:lstStyle/>
        <a:p>
          <a:endParaRPr lang="pl-PL"/>
        </a:p>
      </dgm:t>
    </dgm:pt>
    <dgm:pt modelId="{01C3D529-A7E2-4511-A097-EF9716D1AB6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Prosta integracja z </a:t>
          </a:r>
          <a:r>
            <a:rPr lang="pl-PL" err="1"/>
            <a:t>backendem</a:t>
          </a:r>
          <a:r>
            <a:rPr lang="pl-PL"/>
            <a:t> poprzez API </a:t>
          </a:r>
          <a:r>
            <a:rPr lang="pl-PL" err="1"/>
            <a:t>Calls</a:t>
          </a:r>
          <a:r>
            <a:rPr lang="pl-PL"/>
            <a:t>.</a:t>
          </a:r>
          <a:endParaRPr lang="en-US"/>
        </a:p>
      </dgm:t>
    </dgm:pt>
    <dgm:pt modelId="{DC4062A6-65B6-4D90-8A12-23EA8C1BE39B}" type="parTrans" cxnId="{E9602108-688C-4810-BDC3-316BB9865244}">
      <dgm:prSet/>
      <dgm:spPr/>
      <dgm:t>
        <a:bodyPr/>
        <a:lstStyle/>
        <a:p>
          <a:endParaRPr lang="pl-PL"/>
        </a:p>
      </dgm:t>
    </dgm:pt>
    <dgm:pt modelId="{CF230885-1AD9-4AEC-B3DB-ED45DC0B50BD}" type="sibTrans" cxnId="{E9602108-688C-4810-BDC3-316BB9865244}">
      <dgm:prSet/>
      <dgm:spPr/>
      <dgm:t>
        <a:bodyPr/>
        <a:lstStyle/>
        <a:p>
          <a:endParaRPr lang="pl-PL"/>
        </a:p>
      </dgm:t>
    </dgm:pt>
    <dgm:pt modelId="{A8697D4C-BCCA-44FA-B47E-8457BEAB20B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Możliwość pracy w grupie nad projektem w tym samym momencie</a:t>
          </a:r>
        </a:p>
      </dgm:t>
    </dgm:pt>
    <dgm:pt modelId="{F4F3435D-59EB-4FCC-BA81-767857D22EE7}" type="sibTrans" cxnId="{46049A1E-8472-4E6E-8FB1-F0D22EECC59C}">
      <dgm:prSet/>
      <dgm:spPr/>
      <dgm:t>
        <a:bodyPr/>
        <a:lstStyle/>
        <a:p>
          <a:endParaRPr lang="pl-PL"/>
        </a:p>
      </dgm:t>
    </dgm:pt>
    <dgm:pt modelId="{F2E7DDC8-4B80-4E49-9CE8-77A63BC709B6}" type="parTrans" cxnId="{46049A1E-8472-4E6E-8FB1-F0D22EECC59C}">
      <dgm:prSet/>
      <dgm:spPr/>
      <dgm:t>
        <a:bodyPr/>
        <a:lstStyle/>
        <a:p>
          <a:endParaRPr lang="pl-PL"/>
        </a:p>
      </dgm:t>
    </dgm:pt>
    <dgm:pt modelId="{783F7861-C9AE-42DE-9AC3-5F3F399A8A24}" type="pres">
      <dgm:prSet presAssocID="{1B553F6D-F790-4327-9FA8-BD704E8EE070}" presName="root" presStyleCnt="0">
        <dgm:presLayoutVars>
          <dgm:dir/>
          <dgm:resizeHandles val="exact"/>
        </dgm:presLayoutVars>
      </dgm:prSet>
      <dgm:spPr/>
    </dgm:pt>
    <dgm:pt modelId="{70654EE5-E5EE-42C4-953D-7BB54C0281CE}" type="pres">
      <dgm:prSet presAssocID="{3E7B2355-6B74-433C-BEBD-D6947DE41D5A}" presName="compNode" presStyleCnt="0"/>
      <dgm:spPr/>
    </dgm:pt>
    <dgm:pt modelId="{93919098-EB98-439E-B1AB-A8498FE57600}" type="pres">
      <dgm:prSet presAssocID="{3E7B2355-6B74-433C-BEBD-D6947DE41D5A}" presName="bgRect" presStyleLbl="bgShp" presStyleIdx="0" presStyleCnt="6"/>
      <dgm:spPr/>
    </dgm:pt>
    <dgm:pt modelId="{637E6402-11A9-4ADC-BC6B-91D86A47DCC6}" type="pres">
      <dgm:prSet presAssocID="{3E7B2355-6B74-433C-BEBD-D6947DE41D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8ED657E-327F-4390-96F2-D65D6E921A31}" type="pres">
      <dgm:prSet presAssocID="{3E7B2355-6B74-433C-BEBD-D6947DE41D5A}" presName="spaceRect" presStyleCnt="0"/>
      <dgm:spPr/>
    </dgm:pt>
    <dgm:pt modelId="{964FB669-43DF-42EF-AD3F-26A0F8FAB560}" type="pres">
      <dgm:prSet presAssocID="{3E7B2355-6B74-433C-BEBD-D6947DE41D5A}" presName="parTx" presStyleLbl="revTx" presStyleIdx="0" presStyleCnt="6">
        <dgm:presLayoutVars>
          <dgm:chMax val="0"/>
          <dgm:chPref val="0"/>
        </dgm:presLayoutVars>
      </dgm:prSet>
      <dgm:spPr/>
    </dgm:pt>
    <dgm:pt modelId="{A2A65EE7-A569-4C00-AD4B-659DD219DD2F}" type="pres">
      <dgm:prSet presAssocID="{B1210664-C7C2-4C4D-B3F7-121E86EFE1C1}" presName="sibTrans" presStyleCnt="0"/>
      <dgm:spPr/>
    </dgm:pt>
    <dgm:pt modelId="{5E9F3340-634B-4109-8B7D-726F5EC69DA3}" type="pres">
      <dgm:prSet presAssocID="{ACD79A19-BB74-4556-8D26-167E817A2444}" presName="compNode" presStyleCnt="0"/>
      <dgm:spPr/>
    </dgm:pt>
    <dgm:pt modelId="{62A9052D-484F-43BF-B714-67F03AE4A17F}" type="pres">
      <dgm:prSet presAssocID="{ACD79A19-BB74-4556-8D26-167E817A2444}" presName="bgRect" presStyleLbl="bgShp" presStyleIdx="1" presStyleCnt="6" custLinFactNeighborX="-3981" custLinFactNeighborY="2453"/>
      <dgm:spPr/>
    </dgm:pt>
    <dgm:pt modelId="{6E96CE7B-96D9-44A5-918C-092C60BAB5F6}" type="pres">
      <dgm:prSet presAssocID="{ACD79A19-BB74-4556-8D26-167E817A2444}" presName="iconRect" presStyleLbl="node1" presStyleIdx="1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raz"/>
        </a:ext>
      </dgm:extLst>
    </dgm:pt>
    <dgm:pt modelId="{9BD5F2B6-1540-4226-818A-C07A7658DA49}" type="pres">
      <dgm:prSet presAssocID="{ACD79A19-BB74-4556-8D26-167E817A2444}" presName="spaceRect" presStyleCnt="0"/>
      <dgm:spPr/>
    </dgm:pt>
    <dgm:pt modelId="{F3A02650-94BD-4CD8-A1EF-36A8B9A63095}" type="pres">
      <dgm:prSet presAssocID="{ACD79A19-BB74-4556-8D26-167E817A2444}" presName="parTx" presStyleLbl="revTx" presStyleIdx="1" presStyleCnt="6">
        <dgm:presLayoutVars>
          <dgm:chMax val="0"/>
          <dgm:chPref val="0"/>
        </dgm:presLayoutVars>
      </dgm:prSet>
      <dgm:spPr/>
    </dgm:pt>
    <dgm:pt modelId="{811FDAF4-A42B-432B-9A06-9A2642EC4FFF}" type="pres">
      <dgm:prSet presAssocID="{609B6725-FB8F-4000-8ED7-EFBF8B3B200F}" presName="sibTrans" presStyleCnt="0"/>
      <dgm:spPr/>
    </dgm:pt>
    <dgm:pt modelId="{5752D703-DF58-489C-B1D0-0B7E3D5C59E9}" type="pres">
      <dgm:prSet presAssocID="{B2D8306E-7D8A-4B52-830B-0FF4E10D014D}" presName="compNode" presStyleCnt="0"/>
      <dgm:spPr/>
    </dgm:pt>
    <dgm:pt modelId="{4D6B17BB-6D0D-4DC7-952F-F9520FE2C593}" type="pres">
      <dgm:prSet presAssocID="{B2D8306E-7D8A-4B52-830B-0FF4E10D014D}" presName="bgRect" presStyleLbl="bgShp" presStyleIdx="2" presStyleCnt="6" custLinFactNeighborY="7557"/>
      <dgm:spPr/>
    </dgm:pt>
    <dgm:pt modelId="{F37B5221-3672-4D8F-8874-C1742962866D}" type="pres">
      <dgm:prSet presAssocID="{B2D8306E-7D8A-4B52-830B-0FF4E10D014D}" presName="iconRect" presStyleLbl="node1" presStyleIdx="2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kulenty"/>
        </a:ext>
      </dgm:extLst>
    </dgm:pt>
    <dgm:pt modelId="{5BC768AD-C940-456F-B967-97D4C3C5E126}" type="pres">
      <dgm:prSet presAssocID="{B2D8306E-7D8A-4B52-830B-0FF4E10D014D}" presName="spaceRect" presStyleCnt="0"/>
      <dgm:spPr/>
    </dgm:pt>
    <dgm:pt modelId="{5832CD19-D09E-49CF-BA3E-615681762F56}" type="pres">
      <dgm:prSet presAssocID="{B2D8306E-7D8A-4B52-830B-0FF4E10D014D}" presName="parTx" presStyleLbl="revTx" presStyleIdx="2" presStyleCnt="6">
        <dgm:presLayoutVars>
          <dgm:chMax val="0"/>
          <dgm:chPref val="0"/>
        </dgm:presLayoutVars>
      </dgm:prSet>
      <dgm:spPr/>
    </dgm:pt>
    <dgm:pt modelId="{49FE5C7B-38EE-498A-AE29-229422D4BB55}" type="pres">
      <dgm:prSet presAssocID="{BCCF57FA-F240-44C2-9BD4-08CC1BC6E14C}" presName="sibTrans" presStyleCnt="0"/>
      <dgm:spPr/>
    </dgm:pt>
    <dgm:pt modelId="{2E0E5499-5AEE-4352-8D7B-46B7D27007F2}" type="pres">
      <dgm:prSet presAssocID="{CDCEFDB6-69A9-497A-997D-B8C7128DEF70}" presName="compNode" presStyleCnt="0"/>
      <dgm:spPr/>
    </dgm:pt>
    <dgm:pt modelId="{92B5E6DD-B8C9-49B9-A743-C90FB3A87D3F}" type="pres">
      <dgm:prSet presAssocID="{CDCEFDB6-69A9-497A-997D-B8C7128DEF70}" presName="bgRect" presStyleLbl="bgShp" presStyleIdx="3" presStyleCnt="6"/>
      <dgm:spPr/>
    </dgm:pt>
    <dgm:pt modelId="{7302925C-811D-4AA0-A511-059522E0FF46}" type="pres">
      <dgm:prSet presAssocID="{CDCEFDB6-69A9-497A-997D-B8C7128DEF70}" presName="iconRect" presStyleLbl="node1" presStyleIdx="3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daj z wypełnieniem pełnym"/>
        </a:ext>
      </dgm:extLst>
    </dgm:pt>
    <dgm:pt modelId="{E374B831-6A70-488D-9F1E-ECC57D383011}" type="pres">
      <dgm:prSet presAssocID="{CDCEFDB6-69A9-497A-997D-B8C7128DEF70}" presName="spaceRect" presStyleCnt="0"/>
      <dgm:spPr/>
    </dgm:pt>
    <dgm:pt modelId="{160FD5F8-E9C7-42E4-ABFE-1CB6F0F017A6}" type="pres">
      <dgm:prSet presAssocID="{CDCEFDB6-69A9-497A-997D-B8C7128DEF70}" presName="parTx" presStyleLbl="revTx" presStyleIdx="3" presStyleCnt="6">
        <dgm:presLayoutVars>
          <dgm:chMax val="0"/>
          <dgm:chPref val="0"/>
        </dgm:presLayoutVars>
      </dgm:prSet>
      <dgm:spPr/>
    </dgm:pt>
    <dgm:pt modelId="{4CCAC3D3-A594-4B77-B5F4-CCC53BBA3F90}" type="pres">
      <dgm:prSet presAssocID="{DCCC38B4-1C56-4B62-A4DE-702368C15933}" presName="sibTrans" presStyleCnt="0"/>
      <dgm:spPr/>
    </dgm:pt>
    <dgm:pt modelId="{B284D23E-2F84-4B2D-9D01-E833D58E0F55}" type="pres">
      <dgm:prSet presAssocID="{01C3D529-A7E2-4511-A097-EF9716D1AB69}" presName="compNode" presStyleCnt="0"/>
      <dgm:spPr/>
    </dgm:pt>
    <dgm:pt modelId="{AC7DDB78-B2CB-4411-AF2B-B437B13298A6}" type="pres">
      <dgm:prSet presAssocID="{01C3D529-A7E2-4511-A097-EF9716D1AB69}" presName="bgRect" presStyleLbl="bgShp" presStyleIdx="4" presStyleCnt="6"/>
      <dgm:spPr/>
    </dgm:pt>
    <dgm:pt modelId="{67AE20F3-EFF8-433E-A7B2-EB7FCE25C91A}" type="pres">
      <dgm:prSet presAssocID="{01C3D529-A7E2-4511-A097-EF9716D1AB69}" presName="iconRect" presStyleLbl="node1" presStyleIdx="4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75C11EF-3C2E-42E0-8216-8CAA9E3ACAEA}" type="pres">
      <dgm:prSet presAssocID="{01C3D529-A7E2-4511-A097-EF9716D1AB69}" presName="spaceRect" presStyleCnt="0"/>
      <dgm:spPr/>
    </dgm:pt>
    <dgm:pt modelId="{6A0D16F9-207A-4E8E-A400-F4A61AC0D34A}" type="pres">
      <dgm:prSet presAssocID="{01C3D529-A7E2-4511-A097-EF9716D1AB69}" presName="parTx" presStyleLbl="revTx" presStyleIdx="4" presStyleCnt="6">
        <dgm:presLayoutVars>
          <dgm:chMax val="0"/>
          <dgm:chPref val="0"/>
        </dgm:presLayoutVars>
      </dgm:prSet>
      <dgm:spPr/>
    </dgm:pt>
    <dgm:pt modelId="{DA3D5724-8B03-4565-ADA3-23BC471BE4C3}" type="pres">
      <dgm:prSet presAssocID="{CF230885-1AD9-4AEC-B3DB-ED45DC0B50BD}" presName="sibTrans" presStyleCnt="0"/>
      <dgm:spPr/>
    </dgm:pt>
    <dgm:pt modelId="{2225072B-1A96-4E05-BB61-B7E6CC4F32E4}" type="pres">
      <dgm:prSet presAssocID="{A8697D4C-BCCA-44FA-B47E-8457BEAB20B5}" presName="compNode" presStyleCnt="0"/>
      <dgm:spPr/>
    </dgm:pt>
    <dgm:pt modelId="{8B2E3C62-9943-454D-93A9-D8D2AAABA80E}" type="pres">
      <dgm:prSet presAssocID="{A8697D4C-BCCA-44FA-B47E-8457BEAB20B5}" presName="bgRect" presStyleLbl="bgShp" presStyleIdx="5" presStyleCnt="6" custLinFactNeighborX="261" custLinFactNeighborY="-10052"/>
      <dgm:spPr/>
    </dgm:pt>
    <dgm:pt modelId="{6EB0E267-E710-481C-B9BA-44AAEC05206B}" type="pres">
      <dgm:prSet presAssocID="{A8697D4C-BCCA-44FA-B47E-8457BEAB20B5}" presName="iconRect" presStyleLbl="node1" presStyleIdx="5" presStyleCnt="6" custLinFactNeighborX="-2368" custLinFactNeighborY="-2136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30066BC7-3497-4116-B474-D478EB212A73}" type="pres">
      <dgm:prSet presAssocID="{A8697D4C-BCCA-44FA-B47E-8457BEAB20B5}" presName="spaceRect" presStyleCnt="0"/>
      <dgm:spPr/>
    </dgm:pt>
    <dgm:pt modelId="{123F2AB4-3039-4E35-A21F-6DDDFF682B37}" type="pres">
      <dgm:prSet presAssocID="{A8697D4C-BCCA-44FA-B47E-8457BEAB20B5}" presName="parTx" presStyleLbl="revTx" presStyleIdx="5" presStyleCnt="6" custLinFactNeighborX="-1878" custLinFactNeighborY="-6962">
        <dgm:presLayoutVars>
          <dgm:chMax val="0"/>
          <dgm:chPref val="0"/>
        </dgm:presLayoutVars>
      </dgm:prSet>
      <dgm:spPr/>
    </dgm:pt>
  </dgm:ptLst>
  <dgm:cxnLst>
    <dgm:cxn modelId="{E9602108-688C-4810-BDC3-316BB9865244}" srcId="{1B553F6D-F790-4327-9FA8-BD704E8EE070}" destId="{01C3D529-A7E2-4511-A097-EF9716D1AB69}" srcOrd="4" destOrd="0" parTransId="{DC4062A6-65B6-4D90-8A12-23EA8C1BE39B}" sibTransId="{CF230885-1AD9-4AEC-B3DB-ED45DC0B50BD}"/>
    <dgm:cxn modelId="{BA13E008-443A-4EC1-9C24-4C1C8D0BBFDA}" srcId="{1B553F6D-F790-4327-9FA8-BD704E8EE070}" destId="{B2D8306E-7D8A-4B52-830B-0FF4E10D014D}" srcOrd="2" destOrd="0" parTransId="{ED56E6E7-8832-48FF-A96C-A6D08D780BD1}" sibTransId="{BCCF57FA-F240-44C2-9BD4-08CC1BC6E14C}"/>
    <dgm:cxn modelId="{B468F50A-7544-41D2-833C-F58DADDB9B0C}" type="presOf" srcId="{B2D8306E-7D8A-4B52-830B-0FF4E10D014D}" destId="{5832CD19-D09E-49CF-BA3E-615681762F56}" srcOrd="0" destOrd="0" presId="urn:microsoft.com/office/officeart/2018/2/layout/IconVerticalSolidList"/>
    <dgm:cxn modelId="{CEE37212-DB18-4514-8EF5-2DDBCFE0A004}" type="presOf" srcId="{A8697D4C-BCCA-44FA-B47E-8457BEAB20B5}" destId="{123F2AB4-3039-4E35-A21F-6DDDFF682B37}" srcOrd="0" destOrd="0" presId="urn:microsoft.com/office/officeart/2018/2/layout/IconVerticalSolidList"/>
    <dgm:cxn modelId="{46049A1E-8472-4E6E-8FB1-F0D22EECC59C}" srcId="{1B553F6D-F790-4327-9FA8-BD704E8EE070}" destId="{A8697D4C-BCCA-44FA-B47E-8457BEAB20B5}" srcOrd="5" destOrd="0" parTransId="{F2E7DDC8-4B80-4E49-9CE8-77A63BC709B6}" sibTransId="{F4F3435D-59EB-4FCC-BA81-767857D22EE7}"/>
    <dgm:cxn modelId="{6FE8AC1E-0421-48BA-A5E5-B250CF644E69}" type="presOf" srcId="{01C3D529-A7E2-4511-A097-EF9716D1AB69}" destId="{6A0D16F9-207A-4E8E-A400-F4A61AC0D34A}" srcOrd="0" destOrd="0" presId="urn:microsoft.com/office/officeart/2018/2/layout/IconVerticalSolidList"/>
    <dgm:cxn modelId="{F88A9684-D97B-4B44-9D79-C1E65C0A9417}" type="presOf" srcId="{3E7B2355-6B74-433C-BEBD-D6947DE41D5A}" destId="{964FB669-43DF-42EF-AD3F-26A0F8FAB560}" srcOrd="0" destOrd="0" presId="urn:microsoft.com/office/officeart/2018/2/layout/IconVerticalSolidList"/>
    <dgm:cxn modelId="{AF62D085-F4A4-4404-88B0-D70265577C0E}" srcId="{1B553F6D-F790-4327-9FA8-BD704E8EE070}" destId="{ACD79A19-BB74-4556-8D26-167E817A2444}" srcOrd="1" destOrd="0" parTransId="{22019616-74CB-4A47-90B8-1D4032270E09}" sibTransId="{609B6725-FB8F-4000-8ED7-EFBF8B3B200F}"/>
    <dgm:cxn modelId="{7766448B-3F94-4AC9-8685-7FD0625B2F90}" srcId="{1B553F6D-F790-4327-9FA8-BD704E8EE070}" destId="{3E7B2355-6B74-433C-BEBD-D6947DE41D5A}" srcOrd="0" destOrd="0" parTransId="{30A06F36-78B1-4993-A70F-79901641A80F}" sibTransId="{B1210664-C7C2-4C4D-B3F7-121E86EFE1C1}"/>
    <dgm:cxn modelId="{BD6AAFC9-F718-4B13-9193-BF92590C027F}" type="presOf" srcId="{ACD79A19-BB74-4556-8D26-167E817A2444}" destId="{F3A02650-94BD-4CD8-A1EF-36A8B9A63095}" srcOrd="0" destOrd="0" presId="urn:microsoft.com/office/officeart/2018/2/layout/IconVerticalSolidList"/>
    <dgm:cxn modelId="{479238E9-D560-4DE8-9EB6-118B2C38C043}" type="presOf" srcId="{1B553F6D-F790-4327-9FA8-BD704E8EE070}" destId="{783F7861-C9AE-42DE-9AC3-5F3F399A8A24}" srcOrd="0" destOrd="0" presId="urn:microsoft.com/office/officeart/2018/2/layout/IconVerticalSolidList"/>
    <dgm:cxn modelId="{240A4AF2-A4A6-4590-BEFA-63BD945D4A0C}" srcId="{1B553F6D-F790-4327-9FA8-BD704E8EE070}" destId="{CDCEFDB6-69A9-497A-997D-B8C7128DEF70}" srcOrd="3" destOrd="0" parTransId="{8DFA4956-CB51-4DE3-96D9-6A2A5E61C78F}" sibTransId="{DCCC38B4-1C56-4B62-A4DE-702368C15933}"/>
    <dgm:cxn modelId="{274C75F7-8494-41B4-8AF3-9D5319D559DE}" type="presOf" srcId="{CDCEFDB6-69A9-497A-997D-B8C7128DEF70}" destId="{160FD5F8-E9C7-42E4-ABFE-1CB6F0F017A6}" srcOrd="0" destOrd="0" presId="urn:microsoft.com/office/officeart/2018/2/layout/IconVerticalSolidList"/>
    <dgm:cxn modelId="{7BA44DBC-4F30-4193-97D5-B7F503F04F83}" type="presParOf" srcId="{783F7861-C9AE-42DE-9AC3-5F3F399A8A24}" destId="{70654EE5-E5EE-42C4-953D-7BB54C0281CE}" srcOrd="0" destOrd="0" presId="urn:microsoft.com/office/officeart/2018/2/layout/IconVerticalSolidList"/>
    <dgm:cxn modelId="{66D9D6F4-2A51-4FAF-B8F6-E39BF1780873}" type="presParOf" srcId="{70654EE5-E5EE-42C4-953D-7BB54C0281CE}" destId="{93919098-EB98-439E-B1AB-A8498FE57600}" srcOrd="0" destOrd="0" presId="urn:microsoft.com/office/officeart/2018/2/layout/IconVerticalSolidList"/>
    <dgm:cxn modelId="{829116BB-DCD9-4E42-B016-26C3292E320D}" type="presParOf" srcId="{70654EE5-E5EE-42C4-953D-7BB54C0281CE}" destId="{637E6402-11A9-4ADC-BC6B-91D86A47DCC6}" srcOrd="1" destOrd="0" presId="urn:microsoft.com/office/officeart/2018/2/layout/IconVerticalSolidList"/>
    <dgm:cxn modelId="{31B4FC1A-2895-4DF7-A502-9E45DF91F33C}" type="presParOf" srcId="{70654EE5-E5EE-42C4-953D-7BB54C0281CE}" destId="{D8ED657E-327F-4390-96F2-D65D6E921A31}" srcOrd="2" destOrd="0" presId="urn:microsoft.com/office/officeart/2018/2/layout/IconVerticalSolidList"/>
    <dgm:cxn modelId="{CFCAFF3B-EC3E-4CB7-8E45-5F3105B54352}" type="presParOf" srcId="{70654EE5-E5EE-42C4-953D-7BB54C0281CE}" destId="{964FB669-43DF-42EF-AD3F-26A0F8FAB560}" srcOrd="3" destOrd="0" presId="urn:microsoft.com/office/officeart/2018/2/layout/IconVerticalSolidList"/>
    <dgm:cxn modelId="{8F513DB0-58F5-4182-B4F6-D7EB80B02317}" type="presParOf" srcId="{783F7861-C9AE-42DE-9AC3-5F3F399A8A24}" destId="{A2A65EE7-A569-4C00-AD4B-659DD219DD2F}" srcOrd="1" destOrd="0" presId="urn:microsoft.com/office/officeart/2018/2/layout/IconVerticalSolidList"/>
    <dgm:cxn modelId="{6A99934C-EC33-4430-ADFD-0E309198E964}" type="presParOf" srcId="{783F7861-C9AE-42DE-9AC3-5F3F399A8A24}" destId="{5E9F3340-634B-4109-8B7D-726F5EC69DA3}" srcOrd="2" destOrd="0" presId="urn:microsoft.com/office/officeart/2018/2/layout/IconVerticalSolidList"/>
    <dgm:cxn modelId="{D447A0D8-E6AA-40EA-B374-9BDABA0BA6FA}" type="presParOf" srcId="{5E9F3340-634B-4109-8B7D-726F5EC69DA3}" destId="{62A9052D-484F-43BF-B714-67F03AE4A17F}" srcOrd="0" destOrd="0" presId="urn:microsoft.com/office/officeart/2018/2/layout/IconVerticalSolidList"/>
    <dgm:cxn modelId="{D045DE5E-3242-4CBF-90B8-36882337C5AE}" type="presParOf" srcId="{5E9F3340-634B-4109-8B7D-726F5EC69DA3}" destId="{6E96CE7B-96D9-44A5-918C-092C60BAB5F6}" srcOrd="1" destOrd="0" presId="urn:microsoft.com/office/officeart/2018/2/layout/IconVerticalSolidList"/>
    <dgm:cxn modelId="{510BC3DA-663F-4710-959A-897C1411AD56}" type="presParOf" srcId="{5E9F3340-634B-4109-8B7D-726F5EC69DA3}" destId="{9BD5F2B6-1540-4226-818A-C07A7658DA49}" srcOrd="2" destOrd="0" presId="urn:microsoft.com/office/officeart/2018/2/layout/IconVerticalSolidList"/>
    <dgm:cxn modelId="{72746EA6-40DD-4FB3-AAA9-A27836208E82}" type="presParOf" srcId="{5E9F3340-634B-4109-8B7D-726F5EC69DA3}" destId="{F3A02650-94BD-4CD8-A1EF-36A8B9A63095}" srcOrd="3" destOrd="0" presId="urn:microsoft.com/office/officeart/2018/2/layout/IconVerticalSolidList"/>
    <dgm:cxn modelId="{F94F439B-13FC-4F37-8A35-C6D02744DC45}" type="presParOf" srcId="{783F7861-C9AE-42DE-9AC3-5F3F399A8A24}" destId="{811FDAF4-A42B-432B-9A06-9A2642EC4FFF}" srcOrd="3" destOrd="0" presId="urn:microsoft.com/office/officeart/2018/2/layout/IconVerticalSolidList"/>
    <dgm:cxn modelId="{2A56645F-9847-4AAB-BB5F-0D037C5ADD28}" type="presParOf" srcId="{783F7861-C9AE-42DE-9AC3-5F3F399A8A24}" destId="{5752D703-DF58-489C-B1D0-0B7E3D5C59E9}" srcOrd="4" destOrd="0" presId="urn:microsoft.com/office/officeart/2018/2/layout/IconVerticalSolidList"/>
    <dgm:cxn modelId="{2DDC9E95-B3AF-43F5-A2CC-2ADA5F028CB8}" type="presParOf" srcId="{5752D703-DF58-489C-B1D0-0B7E3D5C59E9}" destId="{4D6B17BB-6D0D-4DC7-952F-F9520FE2C593}" srcOrd="0" destOrd="0" presId="urn:microsoft.com/office/officeart/2018/2/layout/IconVerticalSolidList"/>
    <dgm:cxn modelId="{D15CE968-0817-48FB-B675-087FF9A60D43}" type="presParOf" srcId="{5752D703-DF58-489C-B1D0-0B7E3D5C59E9}" destId="{F37B5221-3672-4D8F-8874-C1742962866D}" srcOrd="1" destOrd="0" presId="urn:microsoft.com/office/officeart/2018/2/layout/IconVerticalSolidList"/>
    <dgm:cxn modelId="{9F0D4558-8CF0-4ADE-B235-5F9165CBA747}" type="presParOf" srcId="{5752D703-DF58-489C-B1D0-0B7E3D5C59E9}" destId="{5BC768AD-C940-456F-B967-97D4C3C5E126}" srcOrd="2" destOrd="0" presId="urn:microsoft.com/office/officeart/2018/2/layout/IconVerticalSolidList"/>
    <dgm:cxn modelId="{FA55EF5D-FE49-45C0-8FE5-00A3FB591C7F}" type="presParOf" srcId="{5752D703-DF58-489C-B1D0-0B7E3D5C59E9}" destId="{5832CD19-D09E-49CF-BA3E-615681762F56}" srcOrd="3" destOrd="0" presId="urn:microsoft.com/office/officeart/2018/2/layout/IconVerticalSolidList"/>
    <dgm:cxn modelId="{FB292FD3-3270-4D38-894D-707F0F802CA5}" type="presParOf" srcId="{783F7861-C9AE-42DE-9AC3-5F3F399A8A24}" destId="{49FE5C7B-38EE-498A-AE29-229422D4BB55}" srcOrd="5" destOrd="0" presId="urn:microsoft.com/office/officeart/2018/2/layout/IconVerticalSolidList"/>
    <dgm:cxn modelId="{04CCCE7E-DFBC-4C32-B090-8ECE35026034}" type="presParOf" srcId="{783F7861-C9AE-42DE-9AC3-5F3F399A8A24}" destId="{2E0E5499-5AEE-4352-8D7B-46B7D27007F2}" srcOrd="6" destOrd="0" presId="urn:microsoft.com/office/officeart/2018/2/layout/IconVerticalSolidList"/>
    <dgm:cxn modelId="{70261DD3-548C-45FD-A7CF-66D0523F615A}" type="presParOf" srcId="{2E0E5499-5AEE-4352-8D7B-46B7D27007F2}" destId="{92B5E6DD-B8C9-49B9-A743-C90FB3A87D3F}" srcOrd="0" destOrd="0" presId="urn:microsoft.com/office/officeart/2018/2/layout/IconVerticalSolidList"/>
    <dgm:cxn modelId="{2803A186-D052-470E-AEF0-FB97FA8BAEBE}" type="presParOf" srcId="{2E0E5499-5AEE-4352-8D7B-46B7D27007F2}" destId="{7302925C-811D-4AA0-A511-059522E0FF46}" srcOrd="1" destOrd="0" presId="urn:microsoft.com/office/officeart/2018/2/layout/IconVerticalSolidList"/>
    <dgm:cxn modelId="{B138D5D6-D2B7-435D-8B37-7A23C7EAC171}" type="presParOf" srcId="{2E0E5499-5AEE-4352-8D7B-46B7D27007F2}" destId="{E374B831-6A70-488D-9F1E-ECC57D383011}" srcOrd="2" destOrd="0" presId="urn:microsoft.com/office/officeart/2018/2/layout/IconVerticalSolidList"/>
    <dgm:cxn modelId="{25A0322A-AD40-42D4-AE57-58891318A198}" type="presParOf" srcId="{2E0E5499-5AEE-4352-8D7B-46B7D27007F2}" destId="{160FD5F8-E9C7-42E4-ABFE-1CB6F0F017A6}" srcOrd="3" destOrd="0" presId="urn:microsoft.com/office/officeart/2018/2/layout/IconVerticalSolidList"/>
    <dgm:cxn modelId="{76285DBA-436F-4BC0-8F08-5E1E155C0789}" type="presParOf" srcId="{783F7861-C9AE-42DE-9AC3-5F3F399A8A24}" destId="{4CCAC3D3-A594-4B77-B5F4-CCC53BBA3F90}" srcOrd="7" destOrd="0" presId="urn:microsoft.com/office/officeart/2018/2/layout/IconVerticalSolidList"/>
    <dgm:cxn modelId="{B908D881-D250-4405-A004-B9CE5630CA2F}" type="presParOf" srcId="{783F7861-C9AE-42DE-9AC3-5F3F399A8A24}" destId="{B284D23E-2F84-4B2D-9D01-E833D58E0F55}" srcOrd="8" destOrd="0" presId="urn:microsoft.com/office/officeart/2018/2/layout/IconVerticalSolidList"/>
    <dgm:cxn modelId="{6D3AD1C6-DF72-4099-9EED-C19E6276E0FE}" type="presParOf" srcId="{B284D23E-2F84-4B2D-9D01-E833D58E0F55}" destId="{AC7DDB78-B2CB-4411-AF2B-B437B13298A6}" srcOrd="0" destOrd="0" presId="urn:microsoft.com/office/officeart/2018/2/layout/IconVerticalSolidList"/>
    <dgm:cxn modelId="{F52F5B9C-AB24-4E8B-86A4-9A2EE4D33B12}" type="presParOf" srcId="{B284D23E-2F84-4B2D-9D01-E833D58E0F55}" destId="{67AE20F3-EFF8-433E-A7B2-EB7FCE25C91A}" srcOrd="1" destOrd="0" presId="urn:microsoft.com/office/officeart/2018/2/layout/IconVerticalSolidList"/>
    <dgm:cxn modelId="{2E642F85-C0DB-4BCC-94EE-0A2F4F038A6E}" type="presParOf" srcId="{B284D23E-2F84-4B2D-9D01-E833D58E0F55}" destId="{A75C11EF-3C2E-42E0-8216-8CAA9E3ACAEA}" srcOrd="2" destOrd="0" presId="urn:microsoft.com/office/officeart/2018/2/layout/IconVerticalSolidList"/>
    <dgm:cxn modelId="{3B5B8A46-B4CA-4533-A9E4-BB9DEBDEAA16}" type="presParOf" srcId="{B284D23E-2F84-4B2D-9D01-E833D58E0F55}" destId="{6A0D16F9-207A-4E8E-A400-F4A61AC0D34A}" srcOrd="3" destOrd="0" presId="urn:microsoft.com/office/officeart/2018/2/layout/IconVerticalSolidList"/>
    <dgm:cxn modelId="{938F822E-54B8-446C-9384-F242FE775B70}" type="presParOf" srcId="{783F7861-C9AE-42DE-9AC3-5F3F399A8A24}" destId="{DA3D5724-8B03-4565-ADA3-23BC471BE4C3}" srcOrd="9" destOrd="0" presId="urn:microsoft.com/office/officeart/2018/2/layout/IconVerticalSolidList"/>
    <dgm:cxn modelId="{27E32D29-4451-4F03-9583-D1C7ECAA3914}" type="presParOf" srcId="{783F7861-C9AE-42DE-9AC3-5F3F399A8A24}" destId="{2225072B-1A96-4E05-BB61-B7E6CC4F32E4}" srcOrd="10" destOrd="0" presId="urn:microsoft.com/office/officeart/2018/2/layout/IconVerticalSolidList"/>
    <dgm:cxn modelId="{524FD6E0-4395-4EEE-9D39-AFDE598F15D6}" type="presParOf" srcId="{2225072B-1A96-4E05-BB61-B7E6CC4F32E4}" destId="{8B2E3C62-9943-454D-93A9-D8D2AAABA80E}" srcOrd="0" destOrd="0" presId="urn:microsoft.com/office/officeart/2018/2/layout/IconVerticalSolidList"/>
    <dgm:cxn modelId="{0E99F9E3-FF6B-41AE-B843-B8A07248825F}" type="presParOf" srcId="{2225072B-1A96-4E05-BB61-B7E6CC4F32E4}" destId="{6EB0E267-E710-481C-B9BA-44AAEC05206B}" srcOrd="1" destOrd="0" presId="urn:microsoft.com/office/officeart/2018/2/layout/IconVerticalSolidList"/>
    <dgm:cxn modelId="{CAF94CC8-2500-4D10-9659-100EE6493EB6}" type="presParOf" srcId="{2225072B-1A96-4E05-BB61-B7E6CC4F32E4}" destId="{30066BC7-3497-4116-B474-D478EB212A73}" srcOrd="2" destOrd="0" presId="urn:microsoft.com/office/officeart/2018/2/layout/IconVerticalSolidList"/>
    <dgm:cxn modelId="{41DBEBB7-6399-4185-858B-F55EAB687931}" type="presParOf" srcId="{2225072B-1A96-4E05-BB61-B7E6CC4F32E4}" destId="{123F2AB4-3039-4E35-A21F-6DDDFF682B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19098-EB98-439E-B1AB-A8498FE57600}">
      <dsp:nvSpPr>
        <dsp:cNvPr id="0" name=""/>
        <dsp:cNvSpPr/>
      </dsp:nvSpPr>
      <dsp:spPr>
        <a:xfrm>
          <a:off x="0" y="1477"/>
          <a:ext cx="7460613" cy="629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E6402-11A9-4ADC-BC6B-91D86A47DCC6}">
      <dsp:nvSpPr>
        <dsp:cNvPr id="0" name=""/>
        <dsp:cNvSpPr/>
      </dsp:nvSpPr>
      <dsp:spPr>
        <a:xfrm>
          <a:off x="190505" y="143175"/>
          <a:ext cx="346372" cy="3463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FB669-43DF-42EF-AD3F-26A0F8FAB560}">
      <dsp:nvSpPr>
        <dsp:cNvPr id="0" name=""/>
        <dsp:cNvSpPr/>
      </dsp:nvSpPr>
      <dsp:spPr>
        <a:xfrm>
          <a:off x="727382" y="1477"/>
          <a:ext cx="6733230" cy="62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51" tIns="66651" rIns="66651" bIns="66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>
              <a:latin typeface="Calibri"/>
              <a:ea typeface="Calibri"/>
              <a:cs typeface="Calibri"/>
            </a:rPr>
            <a:t>Zalety</a:t>
          </a:r>
          <a:endParaRPr lang="en-US" sz="1600" b="1" kern="1200">
            <a:latin typeface="Calibri"/>
            <a:ea typeface="Calibri"/>
            <a:cs typeface="Calibri"/>
          </a:endParaRPr>
        </a:p>
      </dsp:txBody>
      <dsp:txXfrm>
        <a:off x="727382" y="1477"/>
        <a:ext cx="6733230" cy="629768"/>
      </dsp:txXfrm>
    </dsp:sp>
    <dsp:sp modelId="{62A9052D-484F-43BF-B714-67F03AE4A17F}">
      <dsp:nvSpPr>
        <dsp:cNvPr id="0" name=""/>
        <dsp:cNvSpPr/>
      </dsp:nvSpPr>
      <dsp:spPr>
        <a:xfrm>
          <a:off x="0" y="804137"/>
          <a:ext cx="7460613" cy="629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6CE7B-96D9-44A5-918C-092C60BAB5F6}">
      <dsp:nvSpPr>
        <dsp:cNvPr id="0" name=""/>
        <dsp:cNvSpPr/>
      </dsp:nvSpPr>
      <dsp:spPr>
        <a:xfrm>
          <a:off x="190505" y="930386"/>
          <a:ext cx="346372" cy="34637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02650-94BD-4CD8-A1EF-36A8B9A63095}">
      <dsp:nvSpPr>
        <dsp:cNvPr id="0" name=""/>
        <dsp:cNvSpPr/>
      </dsp:nvSpPr>
      <dsp:spPr>
        <a:xfrm>
          <a:off x="727382" y="788688"/>
          <a:ext cx="6733230" cy="62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51" tIns="66651" rIns="66651" bIns="66651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+mj-lt"/>
              <a:ea typeface="Calibri"/>
              <a:cs typeface="Calibri"/>
            </a:rPr>
            <a:t>Szybkie i proste tworzenie aplikacji za pomocą interfejsu graficznego.</a:t>
          </a:r>
          <a:endParaRPr lang="en-US" sz="1600" kern="1200">
            <a:latin typeface="+mj-lt"/>
          </a:endParaRPr>
        </a:p>
      </dsp:txBody>
      <dsp:txXfrm>
        <a:off x="727382" y="788688"/>
        <a:ext cx="6733230" cy="629768"/>
      </dsp:txXfrm>
    </dsp:sp>
    <dsp:sp modelId="{4D6B17BB-6D0D-4DC7-952F-F9520FE2C593}">
      <dsp:nvSpPr>
        <dsp:cNvPr id="0" name=""/>
        <dsp:cNvSpPr/>
      </dsp:nvSpPr>
      <dsp:spPr>
        <a:xfrm>
          <a:off x="0" y="1623491"/>
          <a:ext cx="7460613" cy="629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B5221-3672-4D8F-8874-C1742962866D}">
      <dsp:nvSpPr>
        <dsp:cNvPr id="0" name=""/>
        <dsp:cNvSpPr/>
      </dsp:nvSpPr>
      <dsp:spPr>
        <a:xfrm>
          <a:off x="190505" y="1717597"/>
          <a:ext cx="346372" cy="34637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2CD19-D09E-49CF-BA3E-615681762F56}">
      <dsp:nvSpPr>
        <dsp:cNvPr id="0" name=""/>
        <dsp:cNvSpPr/>
      </dsp:nvSpPr>
      <dsp:spPr>
        <a:xfrm>
          <a:off x="727382" y="1575899"/>
          <a:ext cx="6733230" cy="62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51" tIns="66651" rIns="66651" bIns="66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Możliwość wygenerowania kodu </a:t>
          </a:r>
          <a:r>
            <a:rPr lang="pl-PL" sz="1600" kern="1200" err="1"/>
            <a:t>Fluttera</a:t>
          </a:r>
          <a:r>
            <a:rPr lang="pl-PL" sz="1600" kern="1200"/>
            <a:t>.</a:t>
          </a:r>
        </a:p>
      </dsp:txBody>
      <dsp:txXfrm>
        <a:off x="727382" y="1575899"/>
        <a:ext cx="6733230" cy="629768"/>
      </dsp:txXfrm>
    </dsp:sp>
    <dsp:sp modelId="{92B5E6DD-B8C9-49B9-A743-C90FB3A87D3F}">
      <dsp:nvSpPr>
        <dsp:cNvPr id="0" name=""/>
        <dsp:cNvSpPr/>
      </dsp:nvSpPr>
      <dsp:spPr>
        <a:xfrm>
          <a:off x="0" y="2363110"/>
          <a:ext cx="7460613" cy="629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2925C-811D-4AA0-A511-059522E0FF46}">
      <dsp:nvSpPr>
        <dsp:cNvPr id="0" name=""/>
        <dsp:cNvSpPr/>
      </dsp:nvSpPr>
      <dsp:spPr>
        <a:xfrm>
          <a:off x="190505" y="2504808"/>
          <a:ext cx="346372" cy="34637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D5F8-E9C7-42E4-ABFE-1CB6F0F017A6}">
      <dsp:nvSpPr>
        <dsp:cNvPr id="0" name=""/>
        <dsp:cNvSpPr/>
      </dsp:nvSpPr>
      <dsp:spPr>
        <a:xfrm>
          <a:off x="727382" y="2363110"/>
          <a:ext cx="6733230" cy="62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51" tIns="66651" rIns="66651" bIns="66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Prosta integracja z </a:t>
          </a:r>
          <a:r>
            <a:rPr lang="pl-PL" sz="1600" kern="1200" err="1"/>
            <a:t>Supabase</a:t>
          </a:r>
          <a:r>
            <a:rPr lang="pl-PL" sz="1600" kern="1200"/>
            <a:t>.</a:t>
          </a:r>
        </a:p>
      </dsp:txBody>
      <dsp:txXfrm>
        <a:off x="727382" y="2363110"/>
        <a:ext cx="6733230" cy="629768"/>
      </dsp:txXfrm>
    </dsp:sp>
    <dsp:sp modelId="{AC7DDB78-B2CB-4411-AF2B-B437B13298A6}">
      <dsp:nvSpPr>
        <dsp:cNvPr id="0" name=""/>
        <dsp:cNvSpPr/>
      </dsp:nvSpPr>
      <dsp:spPr>
        <a:xfrm>
          <a:off x="0" y="3150321"/>
          <a:ext cx="7460613" cy="629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E20F3-EFF8-433E-A7B2-EB7FCE25C91A}">
      <dsp:nvSpPr>
        <dsp:cNvPr id="0" name=""/>
        <dsp:cNvSpPr/>
      </dsp:nvSpPr>
      <dsp:spPr>
        <a:xfrm>
          <a:off x="190505" y="3292019"/>
          <a:ext cx="346372" cy="34637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D16F9-207A-4E8E-A400-F4A61AC0D34A}">
      <dsp:nvSpPr>
        <dsp:cNvPr id="0" name=""/>
        <dsp:cNvSpPr/>
      </dsp:nvSpPr>
      <dsp:spPr>
        <a:xfrm>
          <a:off x="727382" y="3150321"/>
          <a:ext cx="6733230" cy="62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51" tIns="66651" rIns="66651" bIns="66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Prosta integracja z </a:t>
          </a:r>
          <a:r>
            <a:rPr lang="pl-PL" sz="1600" kern="1200" err="1"/>
            <a:t>backendem</a:t>
          </a:r>
          <a:r>
            <a:rPr lang="pl-PL" sz="1600" kern="1200"/>
            <a:t> poprzez API </a:t>
          </a:r>
          <a:r>
            <a:rPr lang="pl-PL" sz="1600" kern="1200" err="1"/>
            <a:t>Calls</a:t>
          </a:r>
          <a:r>
            <a:rPr lang="pl-PL" sz="1600" kern="1200"/>
            <a:t>.</a:t>
          </a:r>
          <a:endParaRPr lang="en-US" sz="1600" kern="1200"/>
        </a:p>
      </dsp:txBody>
      <dsp:txXfrm>
        <a:off x="727382" y="3150321"/>
        <a:ext cx="6733230" cy="629768"/>
      </dsp:txXfrm>
    </dsp:sp>
    <dsp:sp modelId="{8B2E3C62-9943-454D-93A9-D8D2AAABA80E}">
      <dsp:nvSpPr>
        <dsp:cNvPr id="0" name=""/>
        <dsp:cNvSpPr/>
      </dsp:nvSpPr>
      <dsp:spPr>
        <a:xfrm>
          <a:off x="0" y="3874228"/>
          <a:ext cx="7460613" cy="629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0E267-E710-481C-B9BA-44AAEC05206B}">
      <dsp:nvSpPr>
        <dsp:cNvPr id="0" name=""/>
        <dsp:cNvSpPr/>
      </dsp:nvSpPr>
      <dsp:spPr>
        <a:xfrm>
          <a:off x="182302" y="4005213"/>
          <a:ext cx="346372" cy="34637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F2AB4-3039-4E35-A21F-6DDDFF682B37}">
      <dsp:nvSpPr>
        <dsp:cNvPr id="0" name=""/>
        <dsp:cNvSpPr/>
      </dsp:nvSpPr>
      <dsp:spPr>
        <a:xfrm>
          <a:off x="600932" y="3893687"/>
          <a:ext cx="6733230" cy="62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51" tIns="66651" rIns="66651" bIns="66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Możliwość pracy w grupie nad projektem w tym samym momencie</a:t>
          </a:r>
        </a:p>
      </dsp:txBody>
      <dsp:txXfrm>
        <a:off x="600932" y="3893687"/>
        <a:ext cx="6733230" cy="629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859E8-C195-47E4-9B69-E819CBEC2629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CAD6F-0034-4A0A-B099-DBF19A5DC0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43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663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536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446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694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329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6412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089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852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868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770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307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107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822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457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29.06.2025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1669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512A88-7EA2-6D21-3265-AD97BC3E0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" y="650488"/>
            <a:ext cx="12192000" cy="1270449"/>
          </a:xfrm>
        </p:spPr>
        <p:txBody>
          <a:bodyPr>
            <a:noAutofit/>
          </a:bodyPr>
          <a:lstStyle/>
          <a:p>
            <a:pPr algn="ctr"/>
            <a:r>
              <a:rPr lang="pl-PL" sz="9600" err="1"/>
              <a:t>Plantify</a:t>
            </a:r>
            <a:endParaRPr lang="pl-PL" sz="960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2AA8DF9-BF57-6EC9-9050-D4D4AB72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939" y="2004903"/>
            <a:ext cx="5626122" cy="3760770"/>
          </a:xfrm>
        </p:spPr>
        <p:txBody>
          <a:bodyPr>
            <a:normAutofit/>
          </a:bodyPr>
          <a:lstStyle/>
          <a:p>
            <a:pPr algn="ctr"/>
            <a:r>
              <a:rPr lang="pl-PL" sz="2200" dirty="0"/>
              <a:t>Skład zespołu:</a:t>
            </a:r>
          </a:p>
          <a:p>
            <a:pPr algn="ctr"/>
            <a:r>
              <a:rPr lang="pl-PL" sz="2200" dirty="0"/>
              <a:t>Dominik Gałkowski 247659 – </a:t>
            </a:r>
            <a:r>
              <a:rPr lang="pl-PL" sz="2200" dirty="0" err="1"/>
              <a:t>Fullstack</a:t>
            </a:r>
            <a:r>
              <a:rPr lang="pl-PL" sz="2200" dirty="0"/>
              <a:t> </a:t>
            </a:r>
          </a:p>
          <a:p>
            <a:pPr algn="ctr"/>
            <a:r>
              <a:rPr lang="pl-PL" sz="2200" dirty="0"/>
              <a:t>Jan Śladowski 247806 – </a:t>
            </a:r>
            <a:r>
              <a:rPr lang="pl-PL" sz="2200" dirty="0" err="1"/>
              <a:t>Fullstack</a:t>
            </a:r>
            <a:endParaRPr lang="pl-PL" sz="2200"/>
          </a:p>
          <a:p>
            <a:pPr algn="ctr"/>
            <a:r>
              <a:rPr lang="pl-PL" sz="2200" dirty="0"/>
              <a:t>Julia </a:t>
            </a:r>
            <a:r>
              <a:rPr lang="pl-PL" sz="2200" dirty="0" err="1"/>
              <a:t>Ruszer</a:t>
            </a:r>
            <a:r>
              <a:rPr lang="pl-PL" sz="2200" dirty="0"/>
              <a:t> 247775 - </a:t>
            </a:r>
            <a:r>
              <a:rPr lang="pl-PL" sz="2200" dirty="0" err="1"/>
              <a:t>Frontend</a:t>
            </a:r>
          </a:p>
          <a:p>
            <a:pPr algn="ctr"/>
            <a:r>
              <a:rPr lang="pl-PL" sz="2200" dirty="0"/>
              <a:t>Dawid Frontczak 247656 - </a:t>
            </a:r>
            <a:r>
              <a:rPr lang="pl-PL" sz="2200" dirty="0" err="1"/>
              <a:t>Frontend</a:t>
            </a:r>
            <a:endParaRPr lang="pl-PL" sz="2200" dirty="0"/>
          </a:p>
          <a:p>
            <a:pPr algn="ctr"/>
            <a:r>
              <a:rPr lang="pl-PL" sz="2200" dirty="0"/>
              <a:t>Wiktor Żelechowski 247833 – </a:t>
            </a:r>
            <a:r>
              <a:rPr lang="pl-PL" sz="2200" dirty="0" err="1"/>
              <a:t>Fullstack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71967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90D4C2-5E59-A02C-4F2B-D53B926E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306" y="527857"/>
            <a:ext cx="8911687" cy="1280890"/>
          </a:xfrm>
        </p:spPr>
        <p:txBody>
          <a:bodyPr/>
          <a:lstStyle/>
          <a:p>
            <a:r>
              <a:rPr lang="pl-PL"/>
              <a:t>Wymagania funkcjonalne #3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255B49-6750-08C1-F66F-72016D1BDEBB}"/>
              </a:ext>
            </a:extLst>
          </p:cNvPr>
          <p:cNvSpPr txBox="1"/>
          <p:nvPr/>
        </p:nvSpPr>
        <p:spPr>
          <a:xfrm>
            <a:off x="1390032" y="1276470"/>
            <a:ext cx="99485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Baza wiedzy o roślinach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Poradnik roślinny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System zawierać będzie bazę danych z informacjami o różnych gatunkach roślin, ich wymaganiach dotyczących pielęgnacji, nasłonecznienia, podlewania, nawożenia itp.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FAQ i pomoc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Możliwość zadawania pytań </a:t>
            </a:r>
            <a:r>
              <a:rPr lang="pl-PL" sz="20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chatbotowi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oraz przeszukiwania często zadawanych pytań związanych z pielęgnacją roślin.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Zalecenia i wskazówki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System może dostarczać wskazówki i porady dotyczące optymalnych warunków dla roślin na podstawie wprowadzonych informacji o ich gatunku.</a:t>
            </a:r>
          </a:p>
          <a:p>
            <a:pPr lvl="0" algn="just"/>
            <a:endParaRPr lang="pl-PL" sz="2000" b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/>
            <a:endParaRPr lang="pl-PL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56801B-A912-E0D4-D312-9E91F1E1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018" y="146114"/>
            <a:ext cx="8911687" cy="1280890"/>
          </a:xfrm>
        </p:spPr>
        <p:txBody>
          <a:bodyPr/>
          <a:lstStyle/>
          <a:p>
            <a:pPr algn="ctr"/>
            <a:r>
              <a:rPr lang="pl-PL"/>
              <a:t>Diagram przypadków użycia – Użytkownik zalogowany - Poradnik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854C08-D145-C248-DF64-14D417BC5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139" y="1762125"/>
            <a:ext cx="9749722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0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meline 7">
            <a:hlinkClick r:id="" action="ppaction://media"/>
            <a:extLst>
              <a:ext uri="{FF2B5EF4-FFF2-40B4-BE49-F238E27FC236}">
                <a16:creationId xmlns:a16="http://schemas.microsoft.com/office/drawing/2014/main" id="{F576DA05-7813-AD81-EB24-2D8790375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A09CB-5401-BF20-8A76-736468D7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meline 1">
            <a:hlinkClick r:id="" action="ppaction://media"/>
            <a:extLst>
              <a:ext uri="{FF2B5EF4-FFF2-40B4-BE49-F238E27FC236}">
                <a16:creationId xmlns:a16="http://schemas.microsoft.com/office/drawing/2014/main" id="{06D27B40-66A9-92CC-48EA-9616D812D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C1C8A-D127-1482-EC55-835CDB16E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524FF8-0993-0CC1-9539-8375479B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306" y="527857"/>
            <a:ext cx="8911687" cy="1280890"/>
          </a:xfrm>
        </p:spPr>
        <p:txBody>
          <a:bodyPr/>
          <a:lstStyle/>
          <a:p>
            <a:r>
              <a:rPr lang="pl-PL"/>
              <a:t>Wymagania funkcjonalne #4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B889A9B-4684-6F57-1E52-6AB68ED859E6}"/>
              </a:ext>
            </a:extLst>
          </p:cNvPr>
          <p:cNvSpPr txBox="1"/>
          <p:nvPr/>
        </p:nvSpPr>
        <p:spPr>
          <a:xfrm>
            <a:off x="1390032" y="1276470"/>
            <a:ext cx="99485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Zakupy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Lista zakupów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Użytkownicy mogą tworzyć listy zakupów na podstawie potrzeb roślin, np. nawozy, doniczki, akcesoria ogrodnicze.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Generowanie listy zakupów: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AI będzie przygotowywało listę zakupów w zależności od rośliny.</a:t>
            </a:r>
            <a:r>
              <a:rPr lang="pl-PL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lvl="0" algn="just"/>
            <a:endParaRPr lang="pl-PL" sz="2000" b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/>
            <a:endParaRPr lang="pl-PL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B58E3-4A3E-ED85-6504-BCFC2185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C44145-25C7-BD4C-5311-E8EACF7B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018" y="146114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l-PL"/>
              <a:t>Diagram przypadków użycia – Użytkownik zalogowany – Lista Zakupów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79E8F-756C-E146-574D-730BAB29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235" y="1609725"/>
            <a:ext cx="963752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0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line 6">
            <a:hlinkClick r:id="" action="ppaction://media"/>
            <a:extLst>
              <a:ext uri="{FF2B5EF4-FFF2-40B4-BE49-F238E27FC236}">
                <a16:creationId xmlns:a16="http://schemas.microsoft.com/office/drawing/2014/main" id="{6E564AE9-2587-D373-ABC1-D31B2BD87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F6849B-9A71-AA62-56EC-CC9A415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673" y="137414"/>
            <a:ext cx="8911687" cy="1280890"/>
          </a:xfrm>
        </p:spPr>
        <p:txBody>
          <a:bodyPr/>
          <a:lstStyle/>
          <a:p>
            <a:r>
              <a:rPr lang="pl-PL"/>
              <a:t>Wymagania funkcjonalne #5</a:t>
            </a:r>
            <a:r>
              <a:rPr lang="pl-PL">
                <a:solidFill>
                  <a:srgbClr val="FF0000"/>
                </a:solidFill>
              </a:rPr>
              <a:t> </a:t>
            </a:r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057418E-4615-E7CE-C358-4049CB437855}"/>
              </a:ext>
            </a:extLst>
          </p:cNvPr>
          <p:cNvSpPr txBox="1"/>
          <p:nvPr/>
        </p:nvSpPr>
        <p:spPr>
          <a:xfrm>
            <a:off x="1755472" y="777859"/>
            <a:ext cx="91825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Współdzielenie i współpraca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Wspólne zarządzanie roślinami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Możliwość zapraszania innych osób (np. współlokatorów, członków rodziny) do współdzielenia informacji o roślinach i działań pielęgnacyjnych.</a:t>
            </a:r>
          </a:p>
          <a:p>
            <a:pPr algn="just">
              <a:buNone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Wielojęzyczność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Zmiana języka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Możliwość zmiany języków – angielski oraz polski.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490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0FA3-0826-463E-85E1-3D123DA28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37B96A-22D7-63EB-6CF9-6D7B3D63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65" y="306333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l-PL"/>
              <a:t>Diagram przypadków użycia – Użytkownik zalogowany - Inne</a:t>
            </a:r>
            <a:br>
              <a:rPr lang="pl-PL"/>
            </a:br>
            <a:endParaRPr lang="pl-P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909484-A003-2CFF-C534-779B9AC17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636" y="2225518"/>
            <a:ext cx="4481933" cy="24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line 5">
            <a:hlinkClick r:id="" action="ppaction://media"/>
            <a:extLst>
              <a:ext uri="{FF2B5EF4-FFF2-40B4-BE49-F238E27FC236}">
                <a16:creationId xmlns:a16="http://schemas.microsoft.com/office/drawing/2014/main" id="{F2EFE523-42F3-0630-4469-FE28F7B1D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3E5EFD-948B-F2DD-8383-A0DCC947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761"/>
            <a:ext cx="12191999" cy="1213805"/>
          </a:xfrm>
        </p:spPr>
        <p:txBody>
          <a:bodyPr/>
          <a:lstStyle/>
          <a:p>
            <a:pPr algn="ctr"/>
            <a:r>
              <a:rPr lang="pl-PL" dirty="0"/>
              <a:t>Problematyka i cel projektu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3FA1A0-3D21-F7B9-5A5A-69037CA0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796" y="1026798"/>
            <a:ext cx="9582605" cy="55992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l-PL" dirty="0">
                <a:ea typeface="+mn-lt"/>
                <a:cs typeface="+mn-lt"/>
              </a:rPr>
              <a:t>W dzisiejszym świecie rośliny cieszą się rosnącą popularnością. W odpowiedzi na ten globalny trend postanowiliśmy stworzyć nowoczesną aplikację, która pomoże każdemu — zarówno początkującym, jak i bardziej doświadczonym ogrodnikom — zadbać o swoje rośliny, bez potrzeby posiadania specjalistycznej wiedzy.</a:t>
            </a:r>
          </a:p>
          <a:p>
            <a:r>
              <a:rPr lang="pl-PL" dirty="0">
                <a:ea typeface="+mn-lt"/>
                <a:cs typeface="+mn-lt"/>
              </a:rPr>
              <a:t>W natłoku codziennych obowiązków, nadmiarze informacji oraz prozie życia codziennego regularna pielęgnacja roślin staje się sporym wyzwaniem. </a:t>
            </a:r>
            <a:r>
              <a:rPr lang="pl-PL" err="1">
                <a:ea typeface="+mn-lt"/>
                <a:cs typeface="+mn-lt"/>
              </a:rPr>
              <a:t>Plantify</a:t>
            </a:r>
            <a:r>
              <a:rPr lang="pl-PL" dirty="0">
                <a:ea typeface="+mn-lt"/>
                <a:cs typeface="+mn-lt"/>
              </a:rPr>
              <a:t> ma na celu uproszczenie tego procesu i wsparcie użytkowników w codziennej trosce o ich rośliny niezależnie od poziomu doświadczenia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Głównym celem projektu było stworzenie nowoczesnej aplikacji mobilnej, która w sposób kompleksowy ułatwia zarządzanie roślinami uprawianymi w ogrodach, biurach i domach.</a:t>
            </a:r>
            <a:br>
              <a:rPr lang="pl-PL" dirty="0">
                <a:ea typeface="+mn-lt"/>
                <a:cs typeface="+mn-lt"/>
              </a:rPr>
            </a:br>
            <a:r>
              <a:rPr lang="pl-PL" dirty="0">
                <a:ea typeface="+mn-lt"/>
                <a:cs typeface="+mn-lt"/>
              </a:rPr>
              <a:t>System docelowo ma umożliwiać użytkownikom nie tylko łatwe katalogowanie posiadanych roślin i prowadzenie szczegółowej ewidencji ich stanu, lecz także lepsze rozplanowanie wszystkich czynności pielęgnacyjnych — takich jak podlewanie, nawożenie czy przycinanie.</a:t>
            </a:r>
            <a:endParaRPr lang="pl-PL" dirty="0"/>
          </a:p>
          <a:p>
            <a:r>
              <a:rPr lang="pl-PL" dirty="0">
                <a:ea typeface="+mn-lt"/>
                <a:cs typeface="+mn-lt"/>
              </a:rPr>
              <a:t>Aplikacja ma zapewniać dostęp do niezbędnej wiedzy oraz praktycznych wskazówek, dzięki którym użytkownicy mogą skutecznie dbać o zdrowie i prawidłowy rozwój swoich roślin. Dodatkowo </a:t>
            </a:r>
            <a:r>
              <a:rPr lang="pl-PL" dirty="0" err="1">
                <a:ea typeface="+mn-lt"/>
                <a:cs typeface="+mn-lt"/>
              </a:rPr>
              <a:t>Plantify</a:t>
            </a:r>
            <a:r>
              <a:rPr lang="pl-PL" dirty="0">
                <a:ea typeface="+mn-lt"/>
                <a:cs typeface="+mn-lt"/>
              </a:rPr>
              <a:t> oferuje przypomnienia o wymaganych zabiegach pielęgnacyjnych oraz rekomendacje dotyczące najlepszych praktyk ich uprawy.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3418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line 2">
            <a:hlinkClick r:id="" action="ppaction://media"/>
            <a:extLst>
              <a:ext uri="{FF2B5EF4-FFF2-40B4-BE49-F238E27FC236}">
                <a16:creationId xmlns:a16="http://schemas.microsoft.com/office/drawing/2014/main" id="{2F696705-DBEB-C77B-C27F-16AE97267F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414EFF-8129-0407-5FFA-B1B5DA0F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323" y="527567"/>
            <a:ext cx="7077704" cy="829082"/>
          </a:xfrm>
        </p:spPr>
        <p:txBody>
          <a:bodyPr anchor="ctr">
            <a:normAutofit/>
          </a:bodyPr>
          <a:lstStyle/>
          <a:p>
            <a:r>
              <a:rPr lang="pl-PL" sz="3100">
                <a:solidFill>
                  <a:schemeClr val="tx1"/>
                </a:solidFill>
              </a:rPr>
              <a:t>Wymagania niefunkcjonalne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D5F92A-8009-8B0B-4413-E5C250A1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225" y="1211615"/>
            <a:ext cx="6455549" cy="4969114"/>
          </a:xfrm>
        </p:spPr>
        <p:txBody>
          <a:bodyPr anchor="ctr">
            <a:normAutofit/>
          </a:bodyPr>
          <a:lstStyle/>
          <a:p>
            <a:pPr marL="457200">
              <a:buNone/>
            </a:pPr>
            <a:r>
              <a:rPr lang="pl-PL" sz="2000" b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Użyteczność - 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Intuicyjny i przyjazny interfejs użytkownika.</a:t>
            </a:r>
          </a:p>
          <a:p>
            <a:pPr>
              <a:spcAft>
                <a:spcPts val="800"/>
              </a:spcAft>
              <a:buNone/>
            </a:pPr>
            <a:r>
              <a:rPr lang="pl-PL" sz="2000" b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  Dostępność - 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System powinien być dostępny i stabilny przez 99% czasu.</a:t>
            </a:r>
          </a:p>
          <a:p>
            <a:pPr marL="457200">
              <a:buNone/>
            </a:pPr>
            <a:r>
              <a:rPr lang="pl-PL" sz="2000" b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Wydajność - 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System powinien reagować na akcje użytkownika w czasie nie dłuższym niż 2 sekundy.</a:t>
            </a:r>
          </a:p>
          <a:p>
            <a:pPr marL="457200">
              <a:buNone/>
            </a:pPr>
            <a:r>
              <a:rPr lang="pl-PL" sz="2000" b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Bezpieczeństwo</a:t>
            </a:r>
            <a:r>
              <a:rPr lang="pl-PL" sz="2000" b="1">
                <a:solidFill>
                  <a:schemeClr val="tx1"/>
                </a:solidFill>
                <a:latin typeface="Aptos"/>
                <a:ea typeface="Aptos" panose="020B0004020202020204" pitchFamily="34" charset="0"/>
                <a:cs typeface="Times New Roman"/>
              </a:rPr>
              <a:t> - 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Hasła muszą być przechowywane w bezpieczny sposób przy wykorzystaniu algorytmów szyfrujących. (hasła </a:t>
            </a:r>
            <a:r>
              <a:rPr lang="pl-PL" sz="2000" err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hashowane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 za pomocą funkcji </a:t>
            </a:r>
            <a:r>
              <a:rPr lang="pl-PL" sz="2000" err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bcrypt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 i przechowywane w bazie danych)</a:t>
            </a:r>
          </a:p>
          <a:p>
            <a:pPr marL="457200">
              <a:buNone/>
            </a:pPr>
            <a:r>
              <a:rPr lang="pl-PL" sz="2000" b="1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Skalowalność - </a:t>
            </a:r>
            <a:r>
              <a:rPr lang="pl-PL" sz="2000">
                <a:solidFill>
                  <a:schemeClr val="tx1"/>
                </a:solidFill>
                <a:effectLst/>
                <a:latin typeface="Calibri"/>
                <a:ea typeface="Aptos" panose="020B0004020202020204" pitchFamily="34" charset="0"/>
                <a:cs typeface="Times New Roman"/>
              </a:rPr>
              <a:t>System powinien mieć zdolność do obsługi rosnącej ilości nowych użytkowników</a:t>
            </a:r>
            <a:r>
              <a:rPr lang="pl-PL" sz="2000">
                <a:solidFill>
                  <a:schemeClr val="tx1"/>
                </a:solidFill>
                <a:latin typeface="Calibri"/>
                <a:ea typeface="Aptos" panose="020B0004020202020204" pitchFamily="34" charset="0"/>
                <a:cs typeface="Times New Roman"/>
              </a:rPr>
              <a:t> -  do 50 000 aktywnych użytkowników miesięcznie.</a:t>
            </a:r>
            <a:endParaRPr lang="pl-PL" sz="2000">
              <a:solidFill>
                <a:schemeClr val="tx1"/>
              </a:solidFill>
              <a:effectLst/>
              <a:latin typeface="Calibri"/>
              <a:ea typeface="Aptos" panose="020B000402020202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962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47D3502-15D7-40E3-8799-AADA72E46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E18A94A-214D-B9AE-C0F8-9820C52C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Architektura rozwiązania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4DC666-97B4-4AC4-9916-A1936C2F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3ACC26A-B259-4917-B418-4502C4B66633}"/>
              </a:ext>
            </a:extLst>
          </p:cNvPr>
          <p:cNvSpPr txBox="1"/>
          <p:nvPr/>
        </p:nvSpPr>
        <p:spPr>
          <a:xfrm>
            <a:off x="649225" y="21336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Backend - Spring Boot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Frontend - Flutter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Baza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danych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Supabase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Zewnętrzne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API: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Pl@nt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Perenual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Groq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DeepL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API</a:t>
            </a:r>
            <a:endParaRPr lang="pl-PL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OpenAI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43">
            <a:extLst>
              <a:ext uri="{FF2B5EF4-FFF2-40B4-BE49-F238E27FC236}">
                <a16:creationId xmlns:a16="http://schemas.microsoft.com/office/drawing/2014/main" id="{4EEFCCD7-9BFF-47EA-9C91-94E380FD8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82880" y="6061223"/>
            <a:ext cx="855156" cy="506277"/>
          </a:xfrm>
          <a:custGeom>
            <a:avLst/>
            <a:gdLst>
              <a:gd name="connsiteX0" fmla="*/ 0 w 855156"/>
              <a:gd name="connsiteY0" fmla="*/ 506277 h 506277"/>
              <a:gd name="connsiteX1" fmla="*/ 509169 w 855156"/>
              <a:gd name="connsiteY1" fmla="*/ 505572 h 506277"/>
              <a:gd name="connsiteX2" fmla="*/ 599864 w 855156"/>
              <a:gd name="connsiteY2" fmla="*/ 505572 h 506277"/>
              <a:gd name="connsiteX3" fmla="*/ 614121 w 855156"/>
              <a:gd name="connsiteY3" fmla="*/ 500804 h 506277"/>
              <a:gd name="connsiteX4" fmla="*/ 619102 w 855156"/>
              <a:gd name="connsiteY4" fmla="*/ 496035 h 506277"/>
              <a:gd name="connsiteX5" fmla="*/ 848071 w 855156"/>
              <a:gd name="connsiteY5" fmla="*/ 267092 h 506277"/>
              <a:gd name="connsiteX6" fmla="*/ 848071 w 855156"/>
              <a:gd name="connsiteY6" fmla="*/ 238480 h 506277"/>
              <a:gd name="connsiteX7" fmla="*/ 619102 w 855156"/>
              <a:gd name="connsiteY7" fmla="*/ 9537 h 506277"/>
              <a:gd name="connsiteX8" fmla="*/ 614121 w 855156"/>
              <a:gd name="connsiteY8" fmla="*/ 4769 h 506277"/>
              <a:gd name="connsiteX9" fmla="*/ 599864 w 855156"/>
              <a:gd name="connsiteY9" fmla="*/ 0 h 506277"/>
              <a:gd name="connsiteX10" fmla="*/ 509169 w 855156"/>
              <a:gd name="connsiteY10" fmla="*/ 0 h 506277"/>
              <a:gd name="connsiteX11" fmla="*/ 0 w 855156"/>
              <a:gd name="connsiteY11" fmla="*/ 144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156" h="506277">
                <a:moveTo>
                  <a:pt x="0" y="506277"/>
                </a:moveTo>
                <a:lnTo>
                  <a:pt x="509169" y="505572"/>
                </a:lnTo>
                <a:lnTo>
                  <a:pt x="599864" y="505572"/>
                </a:lnTo>
                <a:cubicBezTo>
                  <a:pt x="604673" y="505572"/>
                  <a:pt x="609483" y="500804"/>
                  <a:pt x="614121" y="500804"/>
                </a:cubicBezTo>
                <a:cubicBezTo>
                  <a:pt x="614121" y="496035"/>
                  <a:pt x="619102" y="496035"/>
                  <a:pt x="619102" y="496035"/>
                </a:cubicBezTo>
                <a:lnTo>
                  <a:pt x="848071" y="267092"/>
                </a:lnTo>
                <a:cubicBezTo>
                  <a:pt x="857518" y="257555"/>
                  <a:pt x="857518" y="248018"/>
                  <a:pt x="848071" y="238480"/>
                </a:cubicBezTo>
                <a:lnTo>
                  <a:pt x="619102" y="9537"/>
                </a:lnTo>
                <a:cubicBezTo>
                  <a:pt x="617556" y="7914"/>
                  <a:pt x="615667" y="6392"/>
                  <a:pt x="614121" y="4769"/>
                </a:cubicBezTo>
                <a:cubicBezTo>
                  <a:pt x="609483" y="0"/>
                  <a:pt x="604673" y="0"/>
                  <a:pt x="599864" y="0"/>
                </a:cubicBezTo>
                <a:lnTo>
                  <a:pt x="509169" y="0"/>
                </a:lnTo>
                <a:lnTo>
                  <a:pt x="0" y="1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pic>
        <p:nvPicPr>
          <p:cNvPr id="7" name="Obraz 6" descr="Obraz zawierający tekst, diagram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BF65A13C-3113-F26B-B267-856C6AA9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34" y="1472194"/>
            <a:ext cx="8051066" cy="37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EC058-BD52-E7F7-0058-99DD10EB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50A134-80C4-EFF9-C958-C3A48DF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640CB5-A4D4-924C-4E4A-5E308816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695" y="132052"/>
            <a:ext cx="59743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Diagram </a:t>
            </a:r>
            <a:r>
              <a:rPr lang="en-US" dirty="0" err="1"/>
              <a:t>komponentów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D9944F-461D-12BC-9BE9-F45EDAC0D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9" name="Freeform 43">
            <a:extLst>
              <a:ext uri="{FF2B5EF4-FFF2-40B4-BE49-F238E27FC236}">
                <a16:creationId xmlns:a16="http://schemas.microsoft.com/office/drawing/2014/main" id="{D635F7B9-3016-C6D7-7430-D17233890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82880" y="6061223"/>
            <a:ext cx="855156" cy="506277"/>
          </a:xfrm>
          <a:custGeom>
            <a:avLst/>
            <a:gdLst>
              <a:gd name="connsiteX0" fmla="*/ 0 w 855156"/>
              <a:gd name="connsiteY0" fmla="*/ 506277 h 506277"/>
              <a:gd name="connsiteX1" fmla="*/ 509169 w 855156"/>
              <a:gd name="connsiteY1" fmla="*/ 505572 h 506277"/>
              <a:gd name="connsiteX2" fmla="*/ 599864 w 855156"/>
              <a:gd name="connsiteY2" fmla="*/ 505572 h 506277"/>
              <a:gd name="connsiteX3" fmla="*/ 614121 w 855156"/>
              <a:gd name="connsiteY3" fmla="*/ 500804 h 506277"/>
              <a:gd name="connsiteX4" fmla="*/ 619102 w 855156"/>
              <a:gd name="connsiteY4" fmla="*/ 496035 h 506277"/>
              <a:gd name="connsiteX5" fmla="*/ 848071 w 855156"/>
              <a:gd name="connsiteY5" fmla="*/ 267092 h 506277"/>
              <a:gd name="connsiteX6" fmla="*/ 848071 w 855156"/>
              <a:gd name="connsiteY6" fmla="*/ 238480 h 506277"/>
              <a:gd name="connsiteX7" fmla="*/ 619102 w 855156"/>
              <a:gd name="connsiteY7" fmla="*/ 9537 h 506277"/>
              <a:gd name="connsiteX8" fmla="*/ 614121 w 855156"/>
              <a:gd name="connsiteY8" fmla="*/ 4769 h 506277"/>
              <a:gd name="connsiteX9" fmla="*/ 599864 w 855156"/>
              <a:gd name="connsiteY9" fmla="*/ 0 h 506277"/>
              <a:gd name="connsiteX10" fmla="*/ 509169 w 855156"/>
              <a:gd name="connsiteY10" fmla="*/ 0 h 506277"/>
              <a:gd name="connsiteX11" fmla="*/ 0 w 855156"/>
              <a:gd name="connsiteY11" fmla="*/ 144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156" h="506277">
                <a:moveTo>
                  <a:pt x="0" y="506277"/>
                </a:moveTo>
                <a:lnTo>
                  <a:pt x="509169" y="505572"/>
                </a:lnTo>
                <a:lnTo>
                  <a:pt x="599864" y="505572"/>
                </a:lnTo>
                <a:cubicBezTo>
                  <a:pt x="604673" y="505572"/>
                  <a:pt x="609483" y="500804"/>
                  <a:pt x="614121" y="500804"/>
                </a:cubicBezTo>
                <a:cubicBezTo>
                  <a:pt x="614121" y="496035"/>
                  <a:pt x="619102" y="496035"/>
                  <a:pt x="619102" y="496035"/>
                </a:cubicBezTo>
                <a:lnTo>
                  <a:pt x="848071" y="267092"/>
                </a:lnTo>
                <a:cubicBezTo>
                  <a:pt x="857518" y="257555"/>
                  <a:pt x="857518" y="248018"/>
                  <a:pt x="848071" y="238480"/>
                </a:cubicBezTo>
                <a:lnTo>
                  <a:pt x="619102" y="9537"/>
                </a:lnTo>
                <a:cubicBezTo>
                  <a:pt x="617556" y="7914"/>
                  <a:pt x="615667" y="6392"/>
                  <a:pt x="614121" y="4769"/>
                </a:cubicBezTo>
                <a:cubicBezTo>
                  <a:pt x="609483" y="0"/>
                  <a:pt x="604673" y="0"/>
                  <a:pt x="599864" y="0"/>
                </a:cubicBezTo>
                <a:lnTo>
                  <a:pt x="509169" y="0"/>
                </a:lnTo>
                <a:lnTo>
                  <a:pt x="0" y="1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80279-B1B9-A7E5-CBDE-C452C49C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16" y="895350"/>
            <a:ext cx="92847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1EBB4D-245B-AE35-04D4-F6EDE7A5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821"/>
            <a:ext cx="12192000" cy="650213"/>
          </a:xfrm>
        </p:spPr>
        <p:txBody>
          <a:bodyPr/>
          <a:lstStyle/>
          <a:p>
            <a:pPr algn="ctr"/>
            <a:r>
              <a:rPr lang="pl-PL"/>
              <a:t>Wybrane technologie – </a:t>
            </a:r>
            <a:r>
              <a:rPr lang="pl-PL" err="1"/>
              <a:t>FlutterFlow</a:t>
            </a:r>
            <a:endParaRPr lang="pl-PL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D0B4488E-280D-0CCE-9004-D6EBAC221F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129705"/>
              </p:ext>
            </p:extLst>
          </p:nvPr>
        </p:nvGraphicFramePr>
        <p:xfrm>
          <a:off x="2596684" y="1533371"/>
          <a:ext cx="7460613" cy="4568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42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Oprogramowanie multimedialne, oprogramowanie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FE0D7F6-BA62-E9B3-6934-6F0023B8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8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07D5FA-F837-83B8-2594-AF75645E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913" y="211788"/>
            <a:ext cx="4757782" cy="1280890"/>
          </a:xfrm>
        </p:spPr>
        <p:txBody>
          <a:bodyPr>
            <a:normAutofit/>
          </a:bodyPr>
          <a:lstStyle/>
          <a:p>
            <a:pPr algn="ctr"/>
            <a:r>
              <a:rPr lang="pl-PL"/>
              <a:t>Harmonogram prac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B3DD49-09B0-6577-9499-E270890DF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029" y="994887"/>
            <a:ext cx="813155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/>
              <a:t>Do rozplanowania naszych prac użyliśmy opcji </a:t>
            </a:r>
            <a:r>
              <a:rPr lang="pl-PL" dirty="0" err="1"/>
              <a:t>projects</a:t>
            </a:r>
            <a:r>
              <a:rPr lang="pl-PL" dirty="0"/>
              <a:t> znajdującej się </a:t>
            </a:r>
            <a:r>
              <a:rPr lang="pl-PL" dirty="0" err="1"/>
              <a:t>githubie</a:t>
            </a:r>
            <a:r>
              <a:rPr lang="pl-PL" dirty="0"/>
              <a:t>, a zadania podzieliliśmy na 7 etapów każdy trwający po 2 tygodnie.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694ED-70D2-A129-4ACA-4A844D0A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3" y="2288581"/>
            <a:ext cx="11522678" cy="22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5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6872A1-A912-4916-C76B-3AA07899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596" y="419906"/>
            <a:ext cx="1648808" cy="1259894"/>
          </a:xfrm>
        </p:spPr>
        <p:txBody>
          <a:bodyPr>
            <a:normAutofit/>
          </a:bodyPr>
          <a:lstStyle/>
          <a:p>
            <a:pPr algn="ctr"/>
            <a:r>
              <a:rPr lang="pl-PL"/>
              <a:t>Etap 1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FA35157-D7B2-BC28-F54B-0F4596252DE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183104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929665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99206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9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Utworzenie bazy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Jan Śladowski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Rejestracja i logowanie użytkowników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Dominik Gałkowski, Dawid Frontczak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0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Dodawanie roślin do bazy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Wiktor Żelechowski, Julia </a:t>
                      </a:r>
                      <a:r>
                        <a:rPr lang="pl-PL" err="1"/>
                        <a:t>Ruszer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07563"/>
                  </a:ext>
                </a:extLst>
              </a:tr>
            </a:tbl>
          </a:graphicData>
        </a:graphic>
      </p:graphicFrame>
      <p:sp>
        <p:nvSpPr>
          <p:cNvPr id="8" name="Tytuł 1">
            <a:extLst>
              <a:ext uri="{FF2B5EF4-FFF2-40B4-BE49-F238E27FC236}">
                <a16:creationId xmlns:a16="http://schemas.microsoft.com/office/drawing/2014/main" id="{CE72FFC3-3390-5F9B-2EB8-A2E3993D49E6}"/>
              </a:ext>
            </a:extLst>
          </p:cNvPr>
          <p:cNvSpPr txBox="1">
            <a:spLocks/>
          </p:cNvSpPr>
          <p:nvPr/>
        </p:nvSpPr>
        <p:spPr>
          <a:xfrm>
            <a:off x="5271596" y="3047413"/>
            <a:ext cx="1648808" cy="1259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/>
              <a:t>Etap 2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01BEB55B-48BF-E122-447E-47149E0CB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28249"/>
              </p:ext>
            </p:extLst>
          </p:nvPr>
        </p:nvGraphicFramePr>
        <p:xfrm>
          <a:off x="2032000" y="3810587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929665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99206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9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Baza wiedzy o roślinach -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Jan Śladowski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Kategoryzacja roślin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Julia Ruszer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91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Wspólne zarządzanie roślinami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Wiktor Żelechowski, Dominik Gałkowski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4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Edycja danych o roślinach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Dawid Frontczak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95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677FDD-CA88-520B-716C-173493C6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787" y="440570"/>
            <a:ext cx="1672425" cy="1259894"/>
          </a:xfrm>
        </p:spPr>
        <p:txBody>
          <a:bodyPr>
            <a:normAutofit/>
          </a:bodyPr>
          <a:lstStyle/>
          <a:p>
            <a:pPr algn="ctr"/>
            <a:r>
              <a:rPr lang="pl-PL"/>
              <a:t>Etap 3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7F7417E-93AB-EF80-7F48-12EB4955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78935"/>
              </p:ext>
            </p:extLst>
          </p:nvPr>
        </p:nvGraphicFramePr>
        <p:xfrm>
          <a:off x="2031999" y="1137277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83689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65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AI rozpoznające rośliny – </a:t>
                      </a:r>
                      <a:r>
                        <a:rPr lang="pl-PL" err="1"/>
                        <a:t>backend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Wiktor Żelechowski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75485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r>
                        <a:rPr lang="pl-PL"/>
                        <a:t>Tworzenie listy zakupów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Dawid Frontczak, Dominik Gałkowski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Generowanie listy zakupów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Jan Śladowski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1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Baza wiedzy o roślinach – </a:t>
                      </a:r>
                      <a:r>
                        <a:rPr lang="pl-PL" err="1"/>
                        <a:t>frontend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Julia </a:t>
                      </a:r>
                      <a:r>
                        <a:rPr lang="pl-PL" err="1"/>
                        <a:t>Ruszer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56093"/>
                  </a:ext>
                </a:extLst>
              </a:tr>
            </a:tbl>
          </a:graphicData>
        </a:graphic>
      </p:graphicFrame>
      <p:sp>
        <p:nvSpPr>
          <p:cNvPr id="12" name="Tytuł 1">
            <a:extLst>
              <a:ext uri="{FF2B5EF4-FFF2-40B4-BE49-F238E27FC236}">
                <a16:creationId xmlns:a16="http://schemas.microsoft.com/office/drawing/2014/main" id="{058C5C12-1C8B-B466-6FE4-10878C802871}"/>
              </a:ext>
            </a:extLst>
          </p:cNvPr>
          <p:cNvSpPr txBox="1">
            <a:spLocks/>
          </p:cNvSpPr>
          <p:nvPr/>
        </p:nvSpPr>
        <p:spPr>
          <a:xfrm>
            <a:off x="5259786" y="3434081"/>
            <a:ext cx="1672425" cy="1259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/>
              <a:t>Etap 4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E40A0A9-3F3F-BFD1-7F5A-70CC1B73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49392"/>
              </p:ext>
            </p:extLst>
          </p:nvPr>
        </p:nvGraphicFramePr>
        <p:xfrm>
          <a:off x="2031999" y="4187310"/>
          <a:ext cx="81280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83689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65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FAQ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Dominik Gałkowski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75485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r>
                        <a:rPr lang="pl-PL"/>
                        <a:t>Kalendarz pielęgnacji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Julia </a:t>
                      </a:r>
                      <a:r>
                        <a:rPr lang="pl-PL" err="1"/>
                        <a:t>Ruszer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Cykliczność harmonogramu pielęgnacyjnego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Dawid Frontczak, Wiktor Żelechowski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1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err="1"/>
                        <a:t>Chatbot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Jan Śladowski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5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1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03FE-0FC6-C19B-895F-8F069B7DD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72D17-90F1-DF91-59AB-C778214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787" y="440570"/>
            <a:ext cx="1672425" cy="1259894"/>
          </a:xfrm>
        </p:spPr>
        <p:txBody>
          <a:bodyPr>
            <a:normAutofit/>
          </a:bodyPr>
          <a:lstStyle/>
          <a:p>
            <a:pPr algn="ctr"/>
            <a:r>
              <a:rPr lang="pl-PL"/>
              <a:t>Etap 5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ED474E9-9F0F-9310-D828-9CD1721A2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47572"/>
              </p:ext>
            </p:extLst>
          </p:nvPr>
        </p:nvGraphicFramePr>
        <p:xfrm>
          <a:off x="2031999" y="1137277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83689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65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Wielojęzyczność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Dawid Frontczak, Julia </a:t>
                      </a:r>
                      <a:r>
                        <a:rPr lang="pl-PL" err="1"/>
                        <a:t>Ruszer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75485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r>
                        <a:rPr lang="pl-PL"/>
                        <a:t>Rozpoznawanie roślin - </a:t>
                      </a:r>
                      <a:r>
                        <a:rPr lang="pl-PL" err="1"/>
                        <a:t>frontend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Wiktor Żelechowski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Generowanie wskazówek dla roślin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Jan Śladowski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1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Logowanie przez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Dominik Gałkowski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56093"/>
                  </a:ext>
                </a:extLst>
              </a:tr>
            </a:tbl>
          </a:graphicData>
        </a:graphic>
      </p:graphicFrame>
      <p:sp>
        <p:nvSpPr>
          <p:cNvPr id="12" name="Tytuł 1">
            <a:extLst>
              <a:ext uri="{FF2B5EF4-FFF2-40B4-BE49-F238E27FC236}">
                <a16:creationId xmlns:a16="http://schemas.microsoft.com/office/drawing/2014/main" id="{637F1D5B-3929-C62C-2933-10FDDD8A0523}"/>
              </a:ext>
            </a:extLst>
          </p:cNvPr>
          <p:cNvSpPr txBox="1">
            <a:spLocks/>
          </p:cNvSpPr>
          <p:nvPr/>
        </p:nvSpPr>
        <p:spPr>
          <a:xfrm>
            <a:off x="5259786" y="3434081"/>
            <a:ext cx="1672425" cy="1259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/>
              <a:t>Etap 6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F6B833F1-5680-5D96-DE4A-A276A7710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15586"/>
              </p:ext>
            </p:extLst>
          </p:nvPr>
        </p:nvGraphicFramePr>
        <p:xfrm>
          <a:off x="2031999" y="4187310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83689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65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Powiadomienia harmonogramie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Wiktor Żelechowski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75485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r>
                        <a:rPr lang="pl-PL"/>
                        <a:t>Powiadomienia o dodaniu do rośliny (współpraca)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Dominik Gałkowski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Testy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Dawid Frontczak, Julia </a:t>
                      </a:r>
                      <a:r>
                        <a:rPr lang="pl-PL" err="1"/>
                        <a:t>Ruszer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1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Poprawki błędów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Jan Śladowski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5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0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4A71F-E3BA-8051-6813-150AE704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892E1E-50DA-06AE-DF02-BB9B359E2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048" y="188644"/>
            <a:ext cx="8911687" cy="1280890"/>
          </a:xfrm>
        </p:spPr>
        <p:txBody>
          <a:bodyPr/>
          <a:lstStyle/>
          <a:p>
            <a:r>
              <a:rPr lang="pl-PL"/>
              <a:t>Wymagania funkcjonalne #1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74EEBB1-FF85-24D7-9D66-F6D6DE101958}"/>
              </a:ext>
            </a:extLst>
          </p:cNvPr>
          <p:cNvSpPr txBox="1"/>
          <p:nvPr/>
        </p:nvSpPr>
        <p:spPr>
          <a:xfrm>
            <a:off x="1626006" y="829089"/>
            <a:ext cx="9948527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Zarządzanie roślinami</a:t>
            </a:r>
            <a:endParaRPr lang="pl-PL" sz="20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Dodawanie roślin: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Użytkownicy mogą dodawać rośliny do systemu, wprowadzając szczegóły takie jak nazwa, gatunek, zdjęcie, opis, data posadzenia i lokalizacja (np. ogród, balkon, wnętrze).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Rozpoznawanie roślin: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AI na podstawie zdjęć będzie rozpoznawało gatunek i nazwę rośliny.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Edycja danych roślin: 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Możliwość edytowania informacji o roślinach, takich jak zmiana lokalizacji, aktualizacja opisu, zdjęć czy daty posadzenia.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latin typeface="Calibri" panose="020F0502020204030204" pitchFamily="34" charset="0"/>
                <a:ea typeface="Calibri" panose="020F0502020204030204" pitchFamily="34" charset="0"/>
              </a:rPr>
              <a:t>Usunięcie rośliny:</a:t>
            </a:r>
            <a:r>
              <a:rPr lang="pl-PL" sz="2000">
                <a:latin typeface="Calibri" panose="020F0502020204030204" pitchFamily="34" charset="0"/>
                <a:ea typeface="Calibri" panose="020F0502020204030204" pitchFamily="34" charset="0"/>
              </a:rPr>
              <a:t> Możliwość usunięcia rośliny z listy wszystkich roślin.</a:t>
            </a:r>
            <a:endParaRPr lang="pl-PL" sz="20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Kategorie roślin: 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Możliwość klasyfikowania roślin według kategorii, np. rośliny wewnętrzne, rośliny na zewnątrz, kwiaty, drzewa, zioła.</a:t>
            </a:r>
          </a:p>
          <a:p>
            <a:pPr lvl="0" algn="just"/>
            <a:r>
              <a:rPr lang="pl-PL" sz="2000" b="1">
                <a:latin typeface="Calibri" panose="020F0502020204030204" pitchFamily="34" charset="0"/>
                <a:ea typeface="Calibri" panose="020F0502020204030204" pitchFamily="34" charset="0"/>
              </a:rPr>
              <a:t>Zarządzanie kontem</a:t>
            </a:r>
            <a:endParaRPr lang="pl-PL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l-PL" sz="2000" b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Rejestracja nowych użytkowników: </a:t>
            </a:r>
            <a:r>
              <a:rPr lang="pl-PL" sz="200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Możliwość założenia konta poprzez konto Google.</a:t>
            </a:r>
            <a:endParaRPr lang="pl-PL" sz="20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2000" b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Logowanie użytkownika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2000" b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Wylogowanie</a:t>
            </a:r>
          </a:p>
          <a:p>
            <a:pPr lvl="0" algn="just"/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36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FB20EE-6C3F-172C-5BB6-CB6C7D10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596" y="512758"/>
            <a:ext cx="1648807" cy="1259894"/>
          </a:xfrm>
        </p:spPr>
        <p:txBody>
          <a:bodyPr>
            <a:normAutofit/>
          </a:bodyPr>
          <a:lstStyle/>
          <a:p>
            <a:pPr algn="ctr"/>
            <a:r>
              <a:rPr lang="pl-PL"/>
              <a:t>Etap 7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1649921-D7C9-5546-6B98-168625C37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655871"/>
              </p:ext>
            </p:extLst>
          </p:nvPr>
        </p:nvGraphicFramePr>
        <p:xfrm>
          <a:off x="2031999" y="1432078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83689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65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Zadanie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Odpowiedzialny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Dokumentacja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Wszyscy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75485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r>
                        <a:rPr lang="pl-PL"/>
                        <a:t>Prezentacja końcowa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Wszyscy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17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49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F7C574-57D1-3E33-6BBF-C951FA00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593292"/>
            <a:ext cx="10601325" cy="1671415"/>
          </a:xfrm>
        </p:spPr>
        <p:txBody>
          <a:bodyPr>
            <a:noAutofit/>
          </a:bodyPr>
          <a:lstStyle/>
          <a:p>
            <a:pPr algn="ctr"/>
            <a:r>
              <a:rPr lang="pl-PL"/>
              <a:t>Aspekty związane z </a:t>
            </a:r>
            <a:br>
              <a:rPr lang="pl-PL"/>
            </a:br>
            <a:r>
              <a:rPr lang="pl-PL"/>
              <a:t>AI/ML</a:t>
            </a:r>
          </a:p>
        </p:txBody>
      </p:sp>
    </p:spTree>
    <p:extLst>
      <p:ext uri="{BB962C8B-B14F-4D97-AF65-F5344CB8AC3E}">
        <p14:creationId xmlns:p14="http://schemas.microsoft.com/office/powerpoint/2010/main" val="349298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E43641-5182-FB65-9F4C-C305A02B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037" y="742950"/>
            <a:ext cx="8915400" cy="3777622"/>
          </a:xfrm>
        </p:spPr>
        <p:txBody>
          <a:bodyPr/>
          <a:lstStyle/>
          <a:p>
            <a:r>
              <a:rPr lang="pl-PL"/>
              <a:t>W projekcie korzystano z modeli językowych w celu generowania informacji dla użytkownika, np. listy zakupów, czy odpowiedzi na zadawane pytania dotyczące pielęgnacji roślin, rozpoznawanie roślin.</a:t>
            </a:r>
          </a:p>
        </p:txBody>
      </p:sp>
      <p:pic>
        <p:nvPicPr>
          <p:cNvPr id="2074" name="Picture 26" descr="PlantNet : le Shazam des plantes">
            <a:extLst>
              <a:ext uri="{FF2B5EF4-FFF2-40B4-BE49-F238E27FC236}">
                <a16:creationId xmlns:a16="http://schemas.microsoft.com/office/drawing/2014/main" id="{38464CEE-E788-1283-F410-ADC72F95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100263"/>
            <a:ext cx="48768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5A5B6C0-6E6E-9283-D5A7-B59FA0C1BFE8}"/>
              </a:ext>
            </a:extLst>
          </p:cNvPr>
          <p:cNvSpPr txBox="1"/>
          <p:nvPr/>
        </p:nvSpPr>
        <p:spPr>
          <a:xfrm>
            <a:off x="6789737" y="3429000"/>
            <a:ext cx="467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Pl@ntNet</a:t>
            </a:r>
            <a:r>
              <a:rPr lang="pl-PL"/>
              <a:t> wykorzystuje sieci neuronowe uczone na ogromnej bazie zdjęć roślin w celu klasyfikacji roślin</a:t>
            </a:r>
          </a:p>
        </p:txBody>
      </p:sp>
    </p:spTree>
    <p:extLst>
      <p:ext uri="{BB962C8B-B14F-4D97-AF65-F5344CB8AC3E}">
        <p14:creationId xmlns:p14="http://schemas.microsoft.com/office/powerpoint/2010/main" val="280110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9B43BF2-4DD1-8105-4A9A-E0B318AB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048506"/>
            <a:ext cx="6953249" cy="4180844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26202C3-1620-D7F1-957A-CE4546DF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79" y="481858"/>
            <a:ext cx="4237890" cy="11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73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 descr="GitHub - RMNCLDYO/groq-ai-toolkit: A lightweight Python API wrapper and CLI  for Groq's offering of language models using their ultra fast LPU Inference  Engine.">
            <a:extLst>
              <a:ext uri="{FF2B5EF4-FFF2-40B4-BE49-F238E27FC236}">
                <a16:creationId xmlns:a16="http://schemas.microsoft.com/office/drawing/2014/main" id="{65838443-62AB-7E1E-D8FA-C3BB4764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61" y="193309"/>
            <a:ext cx="4362450" cy="15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DC9F09C-1B63-C7F7-623E-92F75D87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47" y="1959779"/>
            <a:ext cx="7049678" cy="45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7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59E75-0050-A086-1419-8AC01D9C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1129B9-D3F0-0C26-E449-DC3B9D3D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593292"/>
            <a:ext cx="10601325" cy="1671415"/>
          </a:xfrm>
        </p:spPr>
        <p:txBody>
          <a:bodyPr>
            <a:noAutofit/>
          </a:bodyPr>
          <a:lstStyle/>
          <a:p>
            <a:pPr algn="ctr"/>
            <a:r>
              <a:rPr lang="pl-PL"/>
              <a:t>Aspekty związane z </a:t>
            </a:r>
            <a:br>
              <a:rPr lang="pl-PL"/>
            </a:br>
            <a:r>
              <a:rPr lang="pl-PL"/>
              <a:t>bezpieczeństwem danych</a:t>
            </a:r>
          </a:p>
        </p:txBody>
      </p:sp>
    </p:spTree>
    <p:extLst>
      <p:ext uri="{BB962C8B-B14F-4D97-AF65-F5344CB8AC3E}">
        <p14:creationId xmlns:p14="http://schemas.microsoft.com/office/powerpoint/2010/main" val="671200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2BEB3B-3019-F293-A46B-936C1F4D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717" y="624110"/>
            <a:ext cx="7767608" cy="1280890"/>
          </a:xfrm>
        </p:spPr>
        <p:txBody>
          <a:bodyPr>
            <a:normAutofit/>
          </a:bodyPr>
          <a:lstStyle/>
          <a:p>
            <a:r>
              <a:rPr lang="pl-PL" sz="3300"/>
              <a:t>Uwierzytelnianie użytkowników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09AAD1-BDF2-D1DE-BF52-CEBA6C3DB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1717" y="1986686"/>
            <a:ext cx="3637852" cy="3777622"/>
          </a:xfrm>
        </p:spPr>
        <p:txBody>
          <a:bodyPr>
            <a:normAutofit/>
          </a:bodyPr>
          <a:lstStyle/>
          <a:p>
            <a:r>
              <a:rPr lang="pl-PL" err="1"/>
              <a:t>Supabase</a:t>
            </a:r>
            <a:r>
              <a:rPr lang="pl-PL"/>
              <a:t> posiada wbudowany moduł </a:t>
            </a:r>
            <a:r>
              <a:rPr lang="pl-PL" err="1"/>
              <a:t>Supabase</a:t>
            </a:r>
            <a:r>
              <a:rPr lang="pl-PL"/>
              <a:t> </a:t>
            </a:r>
            <a:r>
              <a:rPr lang="pl-PL" err="1"/>
              <a:t>Auth</a:t>
            </a:r>
            <a:r>
              <a:rPr lang="pl-PL"/>
              <a:t>, który całkowicie zajmuje się rejestracją i logowaniem użytkowników.</a:t>
            </a:r>
          </a:p>
          <a:p>
            <a:r>
              <a:rPr lang="pl-PL"/>
              <a:t>Wykorzystuje </a:t>
            </a:r>
            <a:r>
              <a:rPr lang="pl-PL" err="1"/>
              <a:t>tokeny</a:t>
            </a:r>
            <a:r>
              <a:rPr lang="pl-PL"/>
              <a:t> JWT.</a:t>
            </a:r>
          </a:p>
          <a:p>
            <a:r>
              <a:rPr lang="pl-PL"/>
              <a:t>Hasła są </a:t>
            </a:r>
            <a:r>
              <a:rPr lang="pl-PL" err="1"/>
              <a:t>hashowane</a:t>
            </a:r>
            <a:r>
              <a:rPr lang="pl-PL"/>
              <a:t> za pomocą </a:t>
            </a:r>
            <a:r>
              <a:rPr lang="pl-PL" err="1"/>
              <a:t>bcrypt</a:t>
            </a:r>
            <a:r>
              <a:rPr lang="pl-PL"/>
              <a:t>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A594B7-B63E-E88A-9B23-17E04442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6686"/>
            <a:ext cx="5933318" cy="30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59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A6607-3B69-9BFA-B727-CD49233E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80890"/>
          </a:xfrm>
        </p:spPr>
        <p:txBody>
          <a:bodyPr/>
          <a:lstStyle/>
          <a:p>
            <a:pPr algn="ctr"/>
            <a:r>
              <a:rPr lang="pl-PL"/>
              <a:t>Bezpieczeństwo w bazie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D57FD4-2B78-A82A-F344-01C60D3FE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776749"/>
            <a:ext cx="10440629" cy="1280890"/>
          </a:xfrm>
        </p:spPr>
        <p:txBody>
          <a:bodyPr/>
          <a:lstStyle/>
          <a:p>
            <a:pPr marL="0" indent="0">
              <a:buNone/>
            </a:pPr>
            <a:r>
              <a:rPr lang="pl-PL" err="1"/>
              <a:t>Supabase</a:t>
            </a:r>
            <a:r>
              <a:rPr lang="pl-PL"/>
              <a:t> zapewnia mechanizm polityk RLS (</a:t>
            </a:r>
            <a:r>
              <a:rPr lang="pl-PL" b="1" err="1"/>
              <a:t>Row</a:t>
            </a:r>
            <a:r>
              <a:rPr lang="pl-PL" b="1"/>
              <a:t> Lew Security</a:t>
            </a:r>
            <a:r>
              <a:rPr lang="pl-PL"/>
              <a:t>), który zapewnia bezpieczeństwo danych, np. dostęp do danych tylko dla zalogowanych użytkowników.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5F8DE19-9254-3CF8-DB90-15B02789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24" y="1996195"/>
            <a:ext cx="6552861" cy="40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31950A-DBA6-0870-FE10-B971C495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727"/>
            <a:ext cx="12192000" cy="1280890"/>
          </a:xfrm>
        </p:spPr>
        <p:txBody>
          <a:bodyPr/>
          <a:lstStyle/>
          <a:p>
            <a:pPr algn="ctr"/>
            <a:r>
              <a:rPr lang="pl-PL"/>
              <a:t>Kontrola dostępu do </a:t>
            </a:r>
            <a:r>
              <a:rPr lang="pl-PL" err="1"/>
              <a:t>backendu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850E54-BCA6-1969-9547-C2D6FFD56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181" y="1328150"/>
            <a:ext cx="8915400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pl-PL"/>
              <a:t>Każde zapytanie wysyłane do </a:t>
            </a:r>
            <a:r>
              <a:rPr lang="pl-PL" err="1"/>
              <a:t>backendu</a:t>
            </a:r>
            <a:r>
              <a:rPr lang="pl-PL"/>
              <a:t> Spring </a:t>
            </a:r>
            <a:r>
              <a:rPr lang="pl-PL" err="1"/>
              <a:t>Boota</a:t>
            </a:r>
            <a:r>
              <a:rPr lang="pl-PL"/>
              <a:t> posiada </a:t>
            </a:r>
            <a:r>
              <a:rPr lang="pl-PL" err="1"/>
              <a:t>token</a:t>
            </a:r>
            <a:r>
              <a:rPr lang="pl-PL"/>
              <a:t> </a:t>
            </a:r>
            <a:r>
              <a:rPr lang="pl-PL" err="1"/>
              <a:t>Supabase</a:t>
            </a:r>
            <a:r>
              <a:rPr lang="pl-PL"/>
              <a:t> JWT, na podstawie którego można sprawdzić czy użytkownik ma dostęp do zasobu. </a:t>
            </a:r>
          </a:p>
        </p:txBody>
      </p:sp>
      <p:pic>
        <p:nvPicPr>
          <p:cNvPr id="6" name="Obraz 5" descr="Obraz zawierający tekst, zrzut ekranu, oprogramowanie, Czcionka&#10;&#10;Zawartość wygenerowana przez AI może być niepoprawna.">
            <a:extLst>
              <a:ext uri="{FF2B5EF4-FFF2-40B4-BE49-F238E27FC236}">
                <a16:creationId xmlns:a16="http://schemas.microsoft.com/office/drawing/2014/main" id="{FB4663C9-73DE-2090-8DAB-5467E3224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19" y="2449790"/>
            <a:ext cx="9182125" cy="40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3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F64B39-0C51-12A4-0228-E28FD5C3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" y="2789305"/>
            <a:ext cx="12192004" cy="1280890"/>
          </a:xfrm>
        </p:spPr>
        <p:txBody>
          <a:bodyPr/>
          <a:lstStyle/>
          <a:p>
            <a:pPr algn="ctr"/>
            <a:r>
              <a:rPr lang="pl-PL"/>
              <a:t>Testowanie rozwiązania</a:t>
            </a:r>
          </a:p>
        </p:txBody>
      </p:sp>
    </p:spTree>
    <p:extLst>
      <p:ext uri="{BB962C8B-B14F-4D97-AF65-F5344CB8AC3E}">
        <p14:creationId xmlns:p14="http://schemas.microsoft.com/office/powerpoint/2010/main" val="10493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8A1843-E09B-6DB8-7599-EADA1A3B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Diagram przypadków użycia – Użytkownik niezalogowany</a:t>
            </a:r>
          </a:p>
        </p:txBody>
      </p:sp>
      <p:pic>
        <p:nvPicPr>
          <p:cNvPr id="5" name="Symbol zastępczy zawartości 4" descr="Obraz zawierający tekst, zrzut ekranu, krąg, diagram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201221A-4388-7840-490A-B486247F8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187" y="2188848"/>
            <a:ext cx="7108450" cy="4014507"/>
          </a:xfrm>
        </p:spPr>
      </p:pic>
    </p:spTree>
    <p:extLst>
      <p:ext uri="{BB962C8B-B14F-4D97-AF65-F5344CB8AC3E}">
        <p14:creationId xmlns:p14="http://schemas.microsoft.com/office/powerpoint/2010/main" val="2834541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42B95A-73D1-41A2-BF45-A38C8455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" y="0"/>
            <a:ext cx="121921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30214-227F-42DB-9282-BBA6AF8D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600E2F8-D259-D83E-7DBD-A1648820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</p:spPr>
        <p:txBody>
          <a:bodyPr>
            <a:normAutofit/>
          </a:bodyPr>
          <a:lstStyle/>
          <a:p>
            <a:r>
              <a:rPr lang="pl-PL"/>
              <a:t>Testy manualne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D7A9289-BAD1-4A78-979F-A655C886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1149203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E1B35C-CDF3-98FA-E054-6743965AE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368" y="1059872"/>
            <a:ext cx="6224244" cy="48513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Ręczne sprawdzanie działania aplikacji</a:t>
            </a:r>
          </a:p>
          <a:p>
            <a:r>
              <a:rPr lang="pl-PL"/>
              <a:t>Wcielenie się w rolę użytkownika</a:t>
            </a:r>
          </a:p>
          <a:p>
            <a:r>
              <a:rPr lang="pl-PL"/>
              <a:t>Łatwe wykrywanie niepożądanych </a:t>
            </a:r>
            <a:r>
              <a:rPr lang="pl-PL" err="1"/>
              <a:t>zachowań</a:t>
            </a:r>
            <a:r>
              <a:rPr lang="pl-PL"/>
              <a:t> aplikacji</a:t>
            </a:r>
          </a:p>
          <a:p>
            <a:r>
              <a:rPr lang="pl-PL"/>
              <a:t>Korzystanie z aplikacji w sposób zgodny ze scenariuszami przypadków użycia</a:t>
            </a:r>
          </a:p>
          <a:p>
            <a:r>
              <a:rPr lang="pl-PL"/>
              <a:t>Testowanie zachowania aplikacji przy wykonywaniu niepożądanych akcji przez użytkownika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8001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E442B95A-73D1-41A2-BF45-A38C8455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" y="0"/>
            <a:ext cx="121921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83030214-227F-42DB-9282-BBA6AF8D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C58182-E75F-002E-0DE6-B3786065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</p:spPr>
        <p:txBody>
          <a:bodyPr>
            <a:normAutofit/>
          </a:bodyPr>
          <a:lstStyle/>
          <a:p>
            <a:r>
              <a:rPr lang="pl-PL"/>
              <a:t>Testy dymne</a:t>
            </a:r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0D7A9289-BAD1-4A78-979F-A655C886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1149203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9EC849-0CD0-C402-BC81-47CA6BA6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368" y="1059872"/>
            <a:ext cx="6224244" cy="4851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/>
              <a:t>Testy dymne mają na celu sprawdzenie stabilności aplikacji i określenie, czy jest gotowa do dalszego testowania i rozwijania. Do naszej aplikacji napisaliśmy następujące testy z wykorzystaniem biblioteki </a:t>
            </a:r>
            <a:r>
              <a:rPr lang="pl-PL" err="1"/>
              <a:t>flutter_test</a:t>
            </a:r>
            <a:r>
              <a:rPr lang="pl-PL"/>
              <a:t>: </a:t>
            </a:r>
          </a:p>
          <a:p>
            <a:r>
              <a:rPr lang="pl-PL"/>
              <a:t>Logowanie</a:t>
            </a:r>
          </a:p>
          <a:p>
            <a:r>
              <a:rPr lang="pl-PL"/>
              <a:t>Wylogowanie</a:t>
            </a:r>
          </a:p>
          <a:p>
            <a:r>
              <a:rPr lang="pl-PL"/>
              <a:t>Błędne logowanie</a:t>
            </a:r>
          </a:p>
          <a:p>
            <a:r>
              <a:rPr lang="pl-PL"/>
              <a:t>Przejście między wszystkimi ekranami menu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8881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442B95A-73D1-41A2-BF45-A38C8455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" y="0"/>
            <a:ext cx="121921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3030214-227F-42DB-9282-BBA6AF8D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CDE783-B2EA-FEB5-8865-8EFC99CA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</p:spPr>
        <p:txBody>
          <a:bodyPr>
            <a:normAutofit/>
          </a:bodyPr>
          <a:lstStyle/>
          <a:p>
            <a:r>
              <a:rPr lang="pl-PL" sz="3300"/>
              <a:t>Testy funkcjonalne</a:t>
            </a:r>
          </a:p>
        </p:txBody>
      </p:sp>
      <p:sp>
        <p:nvSpPr>
          <p:cNvPr id="66" name="Freeform 11">
            <a:extLst>
              <a:ext uri="{FF2B5EF4-FFF2-40B4-BE49-F238E27FC236}">
                <a16:creationId xmlns:a16="http://schemas.microsoft.com/office/drawing/2014/main" id="{0D7A9289-BAD1-4A78-979F-A655C886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1149203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B69442-6821-EEED-B9D9-6F0BAA0B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368" y="1059872"/>
            <a:ext cx="6224244" cy="4851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/>
              <a:t>Testy funkcjonalne są dalszym rozwinięciem testów dymnych. W tym przypadku nie zależy nam na ogólnym działaniu aplikacji, ale na tym, czy robi to zgodnie z oczekiwaniami. Do naszej aplikacji napisaliśmy następujące testy z wykorzystaniem biblioteki </a:t>
            </a:r>
            <a:r>
              <a:rPr lang="pl-PL" err="1"/>
              <a:t>flutter_test</a:t>
            </a:r>
            <a:r>
              <a:rPr lang="pl-PL"/>
              <a:t>:</a:t>
            </a:r>
          </a:p>
          <a:p>
            <a:r>
              <a:rPr lang="pl-PL"/>
              <a:t>Dodanie rośliny wraz z wymaganymi polami</a:t>
            </a:r>
          </a:p>
          <a:p>
            <a:r>
              <a:rPr lang="pl-PL"/>
              <a:t>Błędne dodanie rośliny</a:t>
            </a:r>
          </a:p>
          <a:p>
            <a:r>
              <a:rPr lang="pl-PL"/>
              <a:t>Utworzenie listy zakupów wraz z dodaniem do niej artykułu i ich usunięcie</a:t>
            </a:r>
          </a:p>
          <a:p>
            <a:r>
              <a:rPr lang="pl-PL"/>
              <a:t>Dodanie osoby do dzielenia zarządzania rośliną i jej usunięcie</a:t>
            </a:r>
          </a:p>
        </p:txBody>
      </p:sp>
    </p:spTree>
    <p:extLst>
      <p:ext uri="{BB962C8B-B14F-4D97-AF65-F5344CB8AC3E}">
        <p14:creationId xmlns:p14="http://schemas.microsoft.com/office/powerpoint/2010/main" val="973271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42B95A-73D1-41A2-BF45-A38C8455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" y="0"/>
            <a:ext cx="121921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30214-227F-42DB-9282-BBA6AF8D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7A6B84-EA91-1C9F-A898-39520537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</p:spPr>
        <p:txBody>
          <a:bodyPr>
            <a:normAutofit/>
          </a:bodyPr>
          <a:lstStyle/>
          <a:p>
            <a:r>
              <a:rPr lang="pl-PL" sz="3100"/>
              <a:t>Testy obciążeniowe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D7A9289-BAD1-4A78-979F-A655C886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1149203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85B422-5C87-E834-0A1C-0343630AC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368" y="1059872"/>
            <a:ext cx="6224244" cy="4851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/>
              <a:t>Testy obciążeniowe pozwalają na sprawdzenie wydajności naszej aplikacji i określenie, czy system będzie w stanie obsłużyć oczekiwaną liczbę operacji lub użytkowników w jednym momencie. Do ich wykonania skorzystaliśmy z narzędzia </a:t>
            </a:r>
            <a:r>
              <a:rPr lang="pl-PL" err="1"/>
              <a:t>JMeter</a:t>
            </a:r>
            <a:r>
              <a:rPr lang="pl-PL"/>
              <a:t>. Wykonaliśmy następujące testy:</a:t>
            </a:r>
          </a:p>
          <a:p>
            <a:r>
              <a:rPr lang="pl-PL"/>
              <a:t>Wywołanie </a:t>
            </a:r>
            <a:r>
              <a:rPr lang="pl-PL" err="1"/>
              <a:t>endpointu</a:t>
            </a:r>
            <a:r>
              <a:rPr lang="pl-PL"/>
              <a:t>, który zwraca wszystkie rośliny 250 razy w krótkim odstępie czasu </a:t>
            </a:r>
          </a:p>
          <a:p>
            <a:r>
              <a:rPr lang="pl-PL"/>
              <a:t>Wywołanie </a:t>
            </a:r>
            <a:r>
              <a:rPr lang="pl-PL" err="1"/>
              <a:t>endpointu</a:t>
            </a:r>
            <a:r>
              <a:rPr lang="pl-PL"/>
              <a:t>, który zwraca wszystkie rośliny 500 razy w krótkim odstępie czasu </a:t>
            </a:r>
          </a:p>
          <a:p>
            <a:r>
              <a:rPr lang="pl-PL"/>
              <a:t>Wywołanie </a:t>
            </a:r>
            <a:r>
              <a:rPr lang="pl-PL" err="1"/>
              <a:t>endpointu</a:t>
            </a:r>
            <a:r>
              <a:rPr lang="pl-PL"/>
              <a:t>, który zwraca wszystkie listy zakupów 250 razy w krótkim odstępie czasu </a:t>
            </a:r>
          </a:p>
          <a:p>
            <a:r>
              <a:rPr lang="pl-PL"/>
              <a:t>Wywołanie </a:t>
            </a:r>
            <a:r>
              <a:rPr lang="pl-PL" err="1"/>
              <a:t>endpointu</a:t>
            </a:r>
            <a:r>
              <a:rPr lang="pl-PL"/>
              <a:t>, który zwraca wszystkie listy zakupów 500 razy w krótkim odstępie czasu </a:t>
            </a:r>
          </a:p>
        </p:txBody>
      </p:sp>
    </p:spTree>
    <p:extLst>
      <p:ext uri="{BB962C8B-B14F-4D97-AF65-F5344CB8AC3E}">
        <p14:creationId xmlns:p14="http://schemas.microsoft.com/office/powerpoint/2010/main" val="3062721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54DDF-F594-60F3-D209-14F76FDC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AFFCEA-29B5-A0A7-739E-8022DD6E6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" y="0"/>
            <a:ext cx="121921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0D37E3-A83C-419F-6513-3C8C65FB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044A87-1203-73C1-CC99-9B06DA6E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57" y="927125"/>
            <a:ext cx="3012216" cy="4851349"/>
          </a:xfrm>
        </p:spPr>
        <p:txBody>
          <a:bodyPr>
            <a:normAutofit/>
          </a:bodyPr>
          <a:lstStyle/>
          <a:p>
            <a:r>
              <a:rPr lang="pl-PL" sz="3100"/>
              <a:t>Testy integracyjne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0D6C4-7C33-F6AA-5B51-310CEE42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1149203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96FD89-42B5-B62D-07F2-B0DAC41FB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025" y="841399"/>
            <a:ext cx="6224244" cy="4851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pl-PL"/>
              <a:t>Testy integracyjne pozwalają sprawdzić, czy różne komponenty systemu współpracują ze sobą poprawnie w różnych sytuacjach. Pozwalają, np. sprawdzić jak system reaguje na błędy w połączeniach z zewnętrznymi API poprzez ich </a:t>
            </a:r>
            <a:r>
              <a:rPr lang="pl-PL" err="1"/>
              <a:t>mockowanie</a:t>
            </a:r>
            <a:r>
              <a:rPr lang="pl-P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664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184C3B5D-CE8E-0C33-B5C0-FC6DC275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22" y="1461255"/>
            <a:ext cx="8195205" cy="5136369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CF76EA22-B922-E86B-D1BF-2F5CE59E1789}"/>
              </a:ext>
            </a:extLst>
          </p:cNvPr>
          <p:cNvSpPr txBox="1"/>
          <p:nvPr/>
        </p:nvSpPr>
        <p:spPr>
          <a:xfrm>
            <a:off x="2393822" y="647700"/>
            <a:ext cx="819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Test sprawdzający, jak system zareaguje w przypadku błędu połączenia z zewnętrznym API – </a:t>
            </a:r>
            <a:r>
              <a:rPr lang="pl-PL" err="1"/>
              <a:t>Perenual</a:t>
            </a:r>
            <a:r>
              <a:rPr lang="pl-PL"/>
              <a:t> API.</a:t>
            </a:r>
          </a:p>
        </p:txBody>
      </p:sp>
    </p:spTree>
    <p:extLst>
      <p:ext uri="{BB962C8B-B14F-4D97-AF65-F5344CB8AC3E}">
        <p14:creationId xmlns:p14="http://schemas.microsoft.com/office/powerpoint/2010/main" val="287065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7BBE-D163-E9A7-5F7A-34243487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2C0CB8-4EEE-1145-3F6C-7853E20D1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65" y="306333"/>
            <a:ext cx="8911687" cy="1280890"/>
          </a:xfrm>
        </p:spPr>
        <p:txBody>
          <a:bodyPr/>
          <a:lstStyle/>
          <a:p>
            <a:pPr algn="ctr"/>
            <a:r>
              <a:rPr lang="pl-PL"/>
              <a:t>Diagram przypadków użycia – Użytkownik zalogowany - Rośliny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F71FE3A-1F19-A52B-601B-4E9CF5E92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09" y="1590675"/>
            <a:ext cx="10585881" cy="50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0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meline 4">
            <a:hlinkClick r:id="" action="ppaction://media"/>
            <a:extLst>
              <a:ext uri="{FF2B5EF4-FFF2-40B4-BE49-F238E27FC236}">
                <a16:creationId xmlns:a16="http://schemas.microsoft.com/office/drawing/2014/main" id="{BE2A5128-2CF9-4C7C-EDF8-7C8BB0E8D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7B403-9234-71CB-F365-C45D389C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EEFCB1-9540-5EB7-180C-89CB4238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048" y="188644"/>
            <a:ext cx="8911687" cy="1280890"/>
          </a:xfrm>
        </p:spPr>
        <p:txBody>
          <a:bodyPr/>
          <a:lstStyle/>
          <a:p>
            <a:r>
              <a:rPr lang="pl-PL"/>
              <a:t>Wymagania funkcjonalne #2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0C49826-1051-E543-5814-E417549F9E35}"/>
              </a:ext>
            </a:extLst>
          </p:cNvPr>
          <p:cNvSpPr txBox="1"/>
          <p:nvPr/>
        </p:nvSpPr>
        <p:spPr>
          <a:xfrm>
            <a:off x="1626006" y="829089"/>
            <a:ext cx="99485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Przypomnienia o pielęgnacji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Przypomnienia o podlewaniu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System powinien umożliwiać ustawienie przypomnień o regularnym podlewaniu roślin w zależności od ich potrzeb.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Przypomnienia o nawożeniu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Użytkownicy mogą ustawić przypomnienia o nawożeniu roślin, bazując na ich specyficznych wymaganiach.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Przypomnienia o przycinaniu i pielęgnacji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System może przypominać o konieczności przycinania roślin, zmiany doniczek, czy innych czynnościach pielęgnacyjnych.</a:t>
            </a:r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Personalizowane harmonogramy</a:t>
            </a:r>
            <a:r>
              <a:rPr lang="pl-PL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Możliwość tworzenia harmonogramów na podstawie rodzaju rośliny i jej potrzeb pielęgnacyjnych.</a:t>
            </a:r>
          </a:p>
          <a:p>
            <a:pPr algn="just">
              <a:buNone/>
            </a:pPr>
            <a:r>
              <a:rPr lang="pl-PL" sz="2000" b="1">
                <a:latin typeface="Calibri" panose="020F0502020204030204" pitchFamily="34" charset="0"/>
                <a:ea typeface="Calibri" panose="020F0502020204030204" pitchFamily="34" charset="0"/>
              </a:rPr>
              <a:t>Śledzenie historii pielęgnacji</a:t>
            </a:r>
            <a:endParaRPr lang="pl-PL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latin typeface="Calibri" panose="020F0502020204030204" pitchFamily="34" charset="0"/>
                <a:ea typeface="Calibri" panose="020F0502020204030204" pitchFamily="34" charset="0"/>
              </a:rPr>
              <a:t>Rejestr działań pielęgnacyjnych</a:t>
            </a:r>
            <a:r>
              <a:rPr lang="pl-PL" sz="2000">
                <a:latin typeface="Calibri" panose="020F0502020204030204" pitchFamily="34" charset="0"/>
                <a:ea typeface="Calibri" panose="020F0502020204030204" pitchFamily="34" charset="0"/>
              </a:rPr>
              <a:t>: Użytkownicy mogą zapisywać historię działań związanych z pielęgnacją roślin, takich jak daty podlewania, nawożenia, przycinania, zmiany doniczek.</a:t>
            </a:r>
          </a:p>
          <a:p>
            <a:pPr algn="just">
              <a:buNone/>
            </a:pPr>
            <a:r>
              <a:rPr lang="pl-PL" sz="2000" b="1">
                <a:latin typeface="Calibri" panose="020F0502020204030204" pitchFamily="34" charset="0"/>
                <a:ea typeface="Calibri" panose="020F0502020204030204" pitchFamily="34" charset="0"/>
              </a:rPr>
              <a:t>Kalendarz pielęgnacji</a:t>
            </a:r>
            <a:endParaRPr lang="pl-PL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pl-PL" sz="2000" b="1">
                <a:latin typeface="Calibri" panose="020F0502020204030204" pitchFamily="34" charset="0"/>
                <a:ea typeface="Calibri" panose="020F0502020204030204" pitchFamily="34" charset="0"/>
              </a:rPr>
              <a:t>Kalendarz pielęgnacyjny</a:t>
            </a:r>
            <a:r>
              <a:rPr lang="pl-PL" sz="2000">
                <a:latin typeface="Calibri" panose="020F0502020204030204" pitchFamily="34" charset="0"/>
                <a:ea typeface="Calibri" panose="020F0502020204030204" pitchFamily="34" charset="0"/>
              </a:rPr>
              <a:t>: Umożliwienie użytkownikowi przeglądania zaplanowanych działań pielęgnacyjnych (np. podlewania, nawożenia) w formie kalendarza.</a:t>
            </a:r>
            <a:r>
              <a:rPr lang="pl-PL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2000" b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Zarządzanie użytkownikami</a:t>
            </a:r>
            <a:endParaRPr lang="pl-PL" sz="20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/>
            <a:endParaRPr lang="pl-PL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/>
            <a:endParaRPr lang="pl-PL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8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8D3F-2C93-694E-AF3A-C91EDFE0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482E43-9674-3320-DF8E-145C2C71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65" y="306333"/>
            <a:ext cx="8911687" cy="1280890"/>
          </a:xfrm>
        </p:spPr>
        <p:txBody>
          <a:bodyPr/>
          <a:lstStyle/>
          <a:p>
            <a:pPr algn="ctr"/>
            <a:r>
              <a:rPr lang="pl-PL"/>
              <a:t>Diagram przypadków użycia – Użytkownik zalogowany - Kalendarz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15411-5FBA-3BFC-5F7E-29BEAA200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020" y="1864998"/>
            <a:ext cx="77247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line 3">
            <a:hlinkClick r:id="" action="ppaction://media"/>
            <a:extLst>
              <a:ext uri="{FF2B5EF4-FFF2-40B4-BE49-F238E27FC236}">
                <a16:creationId xmlns:a16="http://schemas.microsoft.com/office/drawing/2014/main" id="{BE288484-6F8A-3B2B-E915-0C404A89F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0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7ea5955-9b5c-4693-a8f9-960f2a3b49bb}" enabled="0" method="" siteId="{67ea5955-9b5c-4693-a8f9-960f2a3b49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45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Smuga</vt:lpstr>
      <vt:lpstr>Plantify</vt:lpstr>
      <vt:lpstr>Problematyka i cel projektu</vt:lpstr>
      <vt:lpstr>Wymagania funkcjonalne #1</vt:lpstr>
      <vt:lpstr>Diagram przypadków użycia – Użytkownik niezalogowany</vt:lpstr>
      <vt:lpstr>Diagram przypadków użycia – Użytkownik zalogowany - Rośliny</vt:lpstr>
      <vt:lpstr>PowerPoint Presentation</vt:lpstr>
      <vt:lpstr>Wymagania funkcjonalne #2</vt:lpstr>
      <vt:lpstr>Diagram przypadków użycia – Użytkownik zalogowany - Kalendarz</vt:lpstr>
      <vt:lpstr>PowerPoint Presentation</vt:lpstr>
      <vt:lpstr>Wymagania funkcjonalne #3</vt:lpstr>
      <vt:lpstr>Diagram przypadków użycia – Użytkownik zalogowany - Poradnik</vt:lpstr>
      <vt:lpstr>PowerPoint Presentation</vt:lpstr>
      <vt:lpstr>PowerPoint Presentation</vt:lpstr>
      <vt:lpstr>Wymagania funkcjonalne #4</vt:lpstr>
      <vt:lpstr>Diagram przypadków użycia – Użytkownik zalogowany – Lista Zakupów</vt:lpstr>
      <vt:lpstr>PowerPoint Presentation</vt:lpstr>
      <vt:lpstr>Wymagania funkcjonalne #5 </vt:lpstr>
      <vt:lpstr>Diagram przypadków użycia – Użytkownik zalogowany - Inne </vt:lpstr>
      <vt:lpstr>PowerPoint Presentation</vt:lpstr>
      <vt:lpstr>PowerPoint Presentation</vt:lpstr>
      <vt:lpstr>Wymagania niefunkcjonalne</vt:lpstr>
      <vt:lpstr>Architektura rozwiązania</vt:lpstr>
      <vt:lpstr>Diagram komponentów</vt:lpstr>
      <vt:lpstr>Wybrane technologie – FlutterFlow</vt:lpstr>
      <vt:lpstr>PowerPoint Presentation</vt:lpstr>
      <vt:lpstr>Harmonogram prac</vt:lpstr>
      <vt:lpstr>Etap 1</vt:lpstr>
      <vt:lpstr>Etap 3</vt:lpstr>
      <vt:lpstr>Etap 5</vt:lpstr>
      <vt:lpstr>Etap 7</vt:lpstr>
      <vt:lpstr>Aspekty związane z  AI/ML</vt:lpstr>
      <vt:lpstr>PowerPoint Presentation</vt:lpstr>
      <vt:lpstr>PowerPoint Presentation</vt:lpstr>
      <vt:lpstr>PowerPoint Presentation</vt:lpstr>
      <vt:lpstr>Aspekty związane z  bezpieczeństwem danych</vt:lpstr>
      <vt:lpstr>Uwierzytelnianie użytkowników</vt:lpstr>
      <vt:lpstr>Bezpieczeństwo w bazie danych</vt:lpstr>
      <vt:lpstr>Kontrola dostępu do backendu</vt:lpstr>
      <vt:lpstr>Testowanie rozwiązania</vt:lpstr>
      <vt:lpstr>Testy manualne</vt:lpstr>
      <vt:lpstr>Testy dymne</vt:lpstr>
      <vt:lpstr>Testy funkcjonalne</vt:lpstr>
      <vt:lpstr>Testy obciążeniowe</vt:lpstr>
      <vt:lpstr>Testy integracyjne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487</cp:revision>
  <dcterms:created xsi:type="dcterms:W3CDTF">2025-04-01T15:10:59Z</dcterms:created>
  <dcterms:modified xsi:type="dcterms:W3CDTF">2025-06-30T00:44:25Z</dcterms:modified>
</cp:coreProperties>
</file>